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77F17-4E3B-41FF-83DE-4B92E933C41F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70942-E426-4CED-973E-E180B969F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8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70942-E426-4CED-973E-E180B969FC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66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70942-E426-4CED-973E-E180B969FC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62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70942-E426-4CED-973E-E180B969FC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11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70942-E426-4CED-973E-E180B969FC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89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86630A6-0A68-4AAD-87CB-15E4D19AFAD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A4DC140-3A0F-458D-AF1E-1A427790181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99871"/>
            <a:ext cx="647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LAPORAN KEUANGAN</a:t>
            </a:r>
          </a:p>
          <a:p>
            <a:r>
              <a:rPr lang="en-US" sz="3600" b="1" dirty="0" smtClean="0"/>
              <a:t>PERUSAHAAN DAGANG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7526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000" dirty="0" smtClean="0"/>
              <a:t>LAPORAN LABA/RUGI</a:t>
            </a:r>
          </a:p>
          <a:p>
            <a:pPr marL="342900" indent="-342900">
              <a:buAutoNum type="arabicPeriod"/>
            </a:pPr>
            <a:r>
              <a:rPr lang="en-US" sz="3000" dirty="0" smtClean="0"/>
              <a:t>LAPORAN PERUBAHAN MODAL</a:t>
            </a:r>
          </a:p>
          <a:p>
            <a:pPr marL="342900" indent="-342900">
              <a:buAutoNum type="arabicPeriod"/>
            </a:pPr>
            <a:r>
              <a:rPr lang="en-US" sz="3000" dirty="0" smtClean="0"/>
              <a:t>LAPORAN NERACA</a:t>
            </a:r>
            <a:endParaRPr lang="en-US" sz="30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476071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LAPORAN LABA/RUGI</a:t>
            </a:r>
            <a:endParaRPr lang="en-US" sz="36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2362200"/>
          <a:ext cx="3048000" cy="2743196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</a:tblGrid>
              <a:tr h="22765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PT. XXX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65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LAPORAN LABA/RUGI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65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 31 DES 20..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76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Pendapatan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65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Harga Pokok Penjualan (-)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Laba</a:t>
                      </a:r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Kotor</a:t>
                      </a:r>
                      <a:endParaRPr lang="en-US" sz="12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7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65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Beban/Biaya Usaha (-)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Laba Bersih sebelum Pajak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7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Pajak penghasilan (-)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3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Laba Bersih setelah Pajak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038598" y="699632"/>
          <a:ext cx="4648203" cy="5784285"/>
        </p:xfrm>
        <a:graphic>
          <a:graphicData uri="http://schemas.openxmlformats.org/drawingml/2006/table">
            <a:tbl>
              <a:tblPr/>
              <a:tblGrid>
                <a:gridCol w="312032"/>
                <a:gridCol w="290512"/>
                <a:gridCol w="301273"/>
                <a:gridCol w="86785"/>
                <a:gridCol w="903109"/>
                <a:gridCol w="688623"/>
                <a:gridCol w="688623"/>
                <a:gridCol w="688623"/>
                <a:gridCol w="688623"/>
              </a:tblGrid>
              <a:tr h="28123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Pendapatan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: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Penjualan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Retur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Potongan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Penjualan Bersih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Harga Pokok Penjualan: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Pers. Barang (awal)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Pembelian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Retur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Potongan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Pembelian Bersih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By. Angkut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Harga Pokok Pembelian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Brg. Tersedia u/dijual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Pers. Barang (akhir)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Harga Pokok Penjualan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Laba Kotor Penjualan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V="1">
            <a:off x="3581400" y="2438400"/>
            <a:ext cx="4724400" cy="9144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581400" y="3657600"/>
            <a:ext cx="4800600" cy="2590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581400" y="3886200"/>
            <a:ext cx="4800600" cy="2590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81000"/>
            <a:ext cx="335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LAPORAN PERUBAHAN MODAL</a:t>
            </a:r>
            <a:endParaRPr lang="en-US" sz="36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838200" y="2819400"/>
            <a:ext cx="4724400" cy="9144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057400" y="3810000"/>
            <a:ext cx="3124200" cy="1981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3400" y="2514600"/>
          <a:ext cx="3048000" cy="222885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PT. XXX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LAPORAN PERUBAHAN MODAL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 31 DES 20..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 (awal)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Penambah/Pengurang Modal: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Laba/Rugi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Prive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 (akhir)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0" y="838200"/>
          <a:ext cx="3429000" cy="2228850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685800"/>
                <a:gridCol w="685800"/>
              </a:tblGrid>
              <a:tr h="20002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PT. XXX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LAPORAN PERUBAHAN MODAL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 31 DES 20..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 (awal)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Penambah/Pengurang Modal: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Prive (-)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Penambah Modal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 (akhir)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572000" y="3962400"/>
          <a:ext cx="3429000" cy="2228850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685800"/>
                <a:gridCol w="685800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PT. XXX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LAPORAN PERUBAHAN MODAL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 31 DES 20..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 (awal)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Penambah/Pengurang Modal: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Rugi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Prive (-)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Pengurang Modal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 (akhir)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3048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LAPORAN NERACA</a:t>
            </a:r>
            <a:endParaRPr lang="en-US" sz="3600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2000" y="1828800"/>
          <a:ext cx="7467592" cy="4680438"/>
        </p:xfrm>
        <a:graphic>
          <a:graphicData uri="http://schemas.openxmlformats.org/drawingml/2006/table">
            <a:tbl>
              <a:tblPr/>
              <a:tblGrid>
                <a:gridCol w="886690"/>
                <a:gridCol w="886690"/>
                <a:gridCol w="886690"/>
                <a:gridCol w="886690"/>
                <a:gridCol w="374072"/>
                <a:gridCol w="886690"/>
                <a:gridCol w="886690"/>
                <a:gridCol w="886690"/>
                <a:gridCol w="886690"/>
              </a:tblGrid>
              <a:tr h="19035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PT. XXX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35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LAPORAN NERACA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35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 31 DES 20…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AKTIVA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PASSIVA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Harta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Kewajiban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3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Harta Lancar: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Lancar: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Kas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Dagang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3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Piutang Dagang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Biaya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8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Perlengkapan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Hutang Lancar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9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Harta Lancar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Jk. Panjang: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3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Harta Tetap: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Bank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Peralatan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Obligasi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8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Akum. Peny. Peral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(xxx)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Hutang Jk. Panjang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Harta Tetap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 Tn. XXX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9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Harta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Kewajiban &amp; Modal</a:t>
                      </a:r>
                    </a:p>
                  </a:txBody>
                  <a:tcPr marL="9518" marR="9518" marT="9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xxx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18" marR="9518" marT="9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1524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TUGAS</a:t>
            </a:r>
            <a:endParaRPr lang="en-US" sz="3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638569"/>
              </p:ext>
            </p:extLst>
          </p:nvPr>
        </p:nvGraphicFramePr>
        <p:xfrm>
          <a:off x="228604" y="1082219"/>
          <a:ext cx="4724395" cy="5791200"/>
        </p:xfrm>
        <a:graphic>
          <a:graphicData uri="http://schemas.openxmlformats.org/drawingml/2006/table">
            <a:tbl>
              <a:tblPr/>
              <a:tblGrid>
                <a:gridCol w="494862"/>
                <a:gridCol w="494862"/>
                <a:gridCol w="117555"/>
                <a:gridCol w="377307"/>
                <a:gridCol w="841270"/>
                <a:gridCol w="140726"/>
                <a:gridCol w="494862"/>
                <a:gridCol w="91240"/>
                <a:gridCol w="403623"/>
                <a:gridCol w="86990"/>
                <a:gridCol w="235044"/>
                <a:gridCol w="946054"/>
              </a:tblGrid>
              <a:tr h="155013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PT. </a:t>
                      </a:r>
                      <a:r>
                        <a:rPr lang="id-ID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KETAR</a:t>
                      </a:r>
                      <a:r>
                        <a:rPr lang="id-ID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KETIR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013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LAPORAN NERACA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013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 1 DESEMBER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0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550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AKTIVA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PASSIVA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36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Harta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Kewajiban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65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Harta Lancar: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Lancar: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4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5,000,000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Dagang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2,500,000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0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Kas Bank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4,500,000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Wesel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1,000,000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Piutang Dagang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3,000,000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Hutang Lancar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3,500,000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002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Pers. Barang Dagangan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50,000,000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02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Harta Lancar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62,500,000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Jk. Panjang: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0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Hutang Bank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15,000,000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65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Harta Tetap: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0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Peralatan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10,000,000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002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Akum. Peny. Peral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500,000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4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Harta Tetap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9,500,000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0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Modal Saham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53,500,000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6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00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Harta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72,000,000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Kewajiban &amp; Modal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72,000,000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0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329465"/>
              </p:ext>
            </p:extLst>
          </p:nvPr>
        </p:nvGraphicFramePr>
        <p:xfrm>
          <a:off x="5181601" y="1143000"/>
          <a:ext cx="3962399" cy="3810002"/>
        </p:xfrm>
        <a:graphic>
          <a:graphicData uri="http://schemas.openxmlformats.org/drawingml/2006/table">
            <a:tbl>
              <a:tblPr/>
              <a:tblGrid>
                <a:gridCol w="727085"/>
                <a:gridCol w="1160695"/>
                <a:gridCol w="166569"/>
                <a:gridCol w="1118390"/>
                <a:gridCol w="326968"/>
                <a:gridCol w="67862"/>
                <a:gridCol w="394830"/>
              </a:tblGrid>
              <a:tr h="346364">
                <a:tc gridSpan="2"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Transaksi selama bulan Desember </a:t>
                      </a: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: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Pembelian tunai Barang Dagangan 100.000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Penjualan Kredit Barang Dagangan 80.000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954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Dibayar utang dagang sebesar 50.000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Dikembalikan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barang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yang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dibeli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tgl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5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sebesar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20.000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diterima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piutang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atas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penjualan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tgl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10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36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sebesar 80.000 dan diberikan diskon 5.000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Dibayar Listrik 50.000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Penjualan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tunai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150.000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diberikan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diskon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954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 Des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id-ID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Persediaan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Barang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Dagangan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51.000.000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81600" y="51054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Diminta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PT </a:t>
            </a:r>
            <a:r>
              <a:rPr lang="id-ID" dirty="0" smtClean="0"/>
              <a:t>KETAR KETIR</a:t>
            </a:r>
            <a:r>
              <a:rPr lang="en-US" dirty="0" smtClean="0"/>
              <a:t> </a:t>
            </a:r>
            <a:r>
              <a:rPr lang="en-US" dirty="0" smtClean="0"/>
              <a:t>per 31 Des </a:t>
            </a:r>
            <a:r>
              <a:rPr lang="en-US" dirty="0" smtClean="0"/>
              <a:t>201</a:t>
            </a:r>
            <a:r>
              <a:rPr lang="id-ID" dirty="0" smtClean="0"/>
              <a:t>9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118</TotalTime>
  <Words>511</Words>
  <Application>Microsoft Office PowerPoint</Application>
  <PresentationFormat>On-screen Show (4:3)</PresentationFormat>
  <Paragraphs>378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Franklin Gothic Medium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HP</cp:lastModifiedBy>
  <cp:revision>16</cp:revision>
  <dcterms:created xsi:type="dcterms:W3CDTF">2013-12-29T15:11:56Z</dcterms:created>
  <dcterms:modified xsi:type="dcterms:W3CDTF">2020-03-25T13:55:46Z</dcterms:modified>
</cp:coreProperties>
</file>