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77F17-4E3B-41FF-83DE-4B92E933C41F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0942-E426-4CED-973E-E180B969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70942-E426-4CED-973E-E180B969FC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70942-E426-4CED-973E-E180B969FC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6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70942-E426-4CED-973E-E180B969FC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11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70942-E426-4CED-973E-E180B969FC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8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6630A6-0A68-4AAD-87CB-15E4D19AFA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4DC140-3A0F-458D-AF1E-1A42779018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99871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LAPORAN KEUANGAN</a:t>
            </a:r>
          </a:p>
          <a:p>
            <a:r>
              <a:rPr lang="en-US" sz="3600" b="1" dirty="0" smtClean="0"/>
              <a:t>PERUSAHAAN DAGANG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 smtClean="0"/>
              <a:t>LAPORAN LABA/RUGI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LAPORAN PERUBAHAN MODAL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LAPORAN NERACA</a:t>
            </a:r>
            <a:endParaRPr lang="en-US" sz="3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760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LAPORAN LABA/RUGI</a:t>
            </a:r>
            <a:endParaRPr lang="en-US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362200"/>
          <a:ext cx="3048000" cy="2743196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276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PT. XXX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LABA/RUGI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31 DES 20..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Pendapatan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Pokok Penjualan (-)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Kotor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Beban/Biaya Usaha (-)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Laba Bersih sebelum Pajak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Pajak penghasilan (-)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Laba Bersih setelah Pajak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38598" y="699632"/>
          <a:ext cx="4648203" cy="5784285"/>
        </p:xfrm>
        <a:graphic>
          <a:graphicData uri="http://schemas.openxmlformats.org/drawingml/2006/table">
            <a:tbl>
              <a:tblPr/>
              <a:tblGrid>
                <a:gridCol w="312032"/>
                <a:gridCol w="290512"/>
                <a:gridCol w="301273"/>
                <a:gridCol w="86785"/>
                <a:gridCol w="903109"/>
                <a:gridCol w="688623"/>
                <a:gridCol w="688623"/>
                <a:gridCol w="688623"/>
                <a:gridCol w="688623"/>
              </a:tblGrid>
              <a:tr h="28123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Penjualan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Potongan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Penjualan Bersih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Pokok Penjualan: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Pers. Barang (awal)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Pembelian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Potongan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Pembelian Bersih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By. Angkut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Pokok Pembelian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Brg. Tersedia u/dijual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Pers. Barang (akhir)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Pokok Penjualan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Laba Kotor Penjualan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3581400" y="2438400"/>
            <a:ext cx="4724400" cy="914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3657600"/>
            <a:ext cx="4800600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81400" y="3886200"/>
            <a:ext cx="4800600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LAPORAN PERUBAHAN MODAL</a:t>
            </a:r>
            <a:endParaRPr lang="en-US" sz="36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38200" y="2819400"/>
            <a:ext cx="4724400" cy="914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57400" y="3810000"/>
            <a:ext cx="3124200" cy="1981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2514600"/>
          <a:ext cx="3048000" cy="22288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PERUBAHAN MODAL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31 DES 20..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(awal)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Penambah/Pengurang Modal: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Laba/Rugi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(akhir)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838200"/>
          <a:ext cx="3429000" cy="222885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2000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PT. 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PERUBAHAN MODAL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31 DES 20..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(awal)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Penambah/Pengurang Modal: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Prive (-)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Penambah Modal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(akhir)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3962400"/>
          <a:ext cx="3429000" cy="222885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PERUBAHAN MODAL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31 DES 20..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(awal)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Penambah/Pengurang Modal: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Prive (-)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Pengurang Modal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(akhir)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304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LAPORAN NERACA</a:t>
            </a:r>
            <a:endParaRPr lang="en-US" sz="3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828800"/>
          <a:ext cx="7467592" cy="4680438"/>
        </p:xfrm>
        <a:graphic>
          <a:graphicData uri="http://schemas.openxmlformats.org/drawingml/2006/table">
            <a:tbl>
              <a:tblPr/>
              <a:tblGrid>
                <a:gridCol w="886690"/>
                <a:gridCol w="886690"/>
                <a:gridCol w="886690"/>
                <a:gridCol w="886690"/>
                <a:gridCol w="374072"/>
                <a:gridCol w="886690"/>
                <a:gridCol w="886690"/>
                <a:gridCol w="886690"/>
                <a:gridCol w="886690"/>
              </a:tblGrid>
              <a:tr h="19035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PT. XXX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35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NERACA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35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31 DES 20…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AKTIVA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PASSIVA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Harta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Kewajiban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Harta Lancar: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Lancar: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Kas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Dagang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Piutang Dagang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Biaya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Perlengkapan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Hutang Lancar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Harta Lancar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Jk. Panjang: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Harta Tetap: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Bank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Peralatan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Obligasi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Akum. Peny. Peral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(xxx)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Hutang Jk. Panjang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Harta Tetap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Tn. XXX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Harta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Kewajiban &amp; Modal</a:t>
                      </a:r>
                    </a:p>
                  </a:txBody>
                  <a:tcPr marL="9518" marR="9518" marT="9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52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TUGAS</a:t>
            </a:r>
            <a:endParaRPr lang="en-US" sz="3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638569"/>
              </p:ext>
            </p:extLst>
          </p:nvPr>
        </p:nvGraphicFramePr>
        <p:xfrm>
          <a:off x="228604" y="1082219"/>
          <a:ext cx="4724395" cy="5791200"/>
        </p:xfrm>
        <a:graphic>
          <a:graphicData uri="http://schemas.openxmlformats.org/drawingml/2006/table">
            <a:tbl>
              <a:tblPr/>
              <a:tblGrid>
                <a:gridCol w="494862"/>
                <a:gridCol w="494862"/>
                <a:gridCol w="117555"/>
                <a:gridCol w="377307"/>
                <a:gridCol w="841270"/>
                <a:gridCol w="140726"/>
                <a:gridCol w="494862"/>
                <a:gridCol w="91240"/>
                <a:gridCol w="403623"/>
                <a:gridCol w="86990"/>
                <a:gridCol w="235044"/>
                <a:gridCol w="946054"/>
              </a:tblGrid>
              <a:tr h="15501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PT. 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KETAR</a:t>
                      </a:r>
                      <a:r>
                        <a:rPr lang="id-ID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KETIR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01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LAPORAN NERACA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01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1 DESEMBER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5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AKTIVA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Kewajiban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6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Harta Lancar: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Lancar: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Dagang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2,500,000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Kas Bank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4,500,000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Wesel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Piutang Dagang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Hutang Lancar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3,500,000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0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Pers. Barang Dagangan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50,000,000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Harta Lancar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62,500,000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Jk. Panjang: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Hutang Bank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15,000,000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6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Harta Tetap: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Peralatan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10,000,000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0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Akum. Peny. Peral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Harta Tetap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9,500,000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Modal Saham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53,500,000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Harta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72,000,000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Kewajiban &amp; Modal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72,000,000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29465"/>
              </p:ext>
            </p:extLst>
          </p:nvPr>
        </p:nvGraphicFramePr>
        <p:xfrm>
          <a:off x="5181601" y="1143000"/>
          <a:ext cx="3962399" cy="3810002"/>
        </p:xfrm>
        <a:graphic>
          <a:graphicData uri="http://schemas.openxmlformats.org/drawingml/2006/table">
            <a:tbl>
              <a:tblPr/>
              <a:tblGrid>
                <a:gridCol w="727085"/>
                <a:gridCol w="1160695"/>
                <a:gridCol w="166569"/>
                <a:gridCol w="1118390"/>
                <a:gridCol w="326968"/>
                <a:gridCol w="67862"/>
                <a:gridCol w="394830"/>
              </a:tblGrid>
              <a:tr h="3463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Transaksi selama bulan Desember </a:t>
                      </a:r>
                      <a:r>
                        <a:rPr lang="nb-N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nb-N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Pembelian tunai Barang Dagangan 100.000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Penjualan Kredit Barang Dagangan 80.000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Dibayar utang dagang sebesar 50.000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Dikembalikan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dibeli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tgl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5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sebesar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piutang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penjualan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tgl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10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sebesar 80.000 dan diberikan diskon 5.000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Dibayar Listrik 50.000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Penjualan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tunai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150.000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diberikan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diskon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Des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Persediaan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Dagangan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51.000.000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1600" y="5105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Diminta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PT </a:t>
            </a:r>
            <a:r>
              <a:rPr lang="id-ID" dirty="0" smtClean="0"/>
              <a:t>KETAR KETIR</a:t>
            </a:r>
            <a:r>
              <a:rPr lang="en-US" dirty="0" smtClean="0"/>
              <a:t> </a:t>
            </a:r>
            <a:r>
              <a:rPr lang="en-US" dirty="0" smtClean="0"/>
              <a:t>per 31 Des </a:t>
            </a:r>
            <a:r>
              <a:rPr lang="en-US" dirty="0" smtClean="0"/>
              <a:t>201</a:t>
            </a:r>
            <a:r>
              <a:rPr lang="id-ID" dirty="0" smtClean="0"/>
              <a:t>9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511</Words>
  <Application>Microsoft Office PowerPoint</Application>
  <PresentationFormat>On-screen Show (4:3)</PresentationFormat>
  <Paragraphs>378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16</cp:revision>
  <dcterms:created xsi:type="dcterms:W3CDTF">2013-12-29T15:11:56Z</dcterms:created>
  <dcterms:modified xsi:type="dcterms:W3CDTF">2020-03-25T13:55:46Z</dcterms:modified>
</cp:coreProperties>
</file>