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22" r:id="rId2"/>
  </p:sldMasterIdLst>
  <p:notesMasterIdLst>
    <p:notesMasterId r:id="rId71"/>
  </p:notesMasterIdLst>
  <p:handoutMasterIdLst>
    <p:handoutMasterId r:id="rId72"/>
  </p:handoutMasterIdLst>
  <p:sldIdLst>
    <p:sldId id="34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50" r:id="rId21"/>
    <p:sldId id="280" r:id="rId22"/>
    <p:sldId id="337" r:id="rId23"/>
    <p:sldId id="338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346" r:id="rId36"/>
    <p:sldId id="298" r:id="rId37"/>
    <p:sldId id="334" r:id="rId38"/>
    <p:sldId id="303" r:id="rId39"/>
    <p:sldId id="304" r:id="rId40"/>
    <p:sldId id="351" r:id="rId41"/>
    <p:sldId id="352" r:id="rId42"/>
    <p:sldId id="347" r:id="rId43"/>
    <p:sldId id="305" r:id="rId44"/>
    <p:sldId id="349" r:id="rId45"/>
    <p:sldId id="306" r:id="rId46"/>
    <p:sldId id="309" r:id="rId47"/>
    <p:sldId id="343" r:id="rId48"/>
    <p:sldId id="344" r:id="rId49"/>
    <p:sldId id="310" r:id="rId50"/>
    <p:sldId id="311" r:id="rId51"/>
    <p:sldId id="312" r:id="rId52"/>
    <p:sldId id="345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6" r:id="rId65"/>
    <p:sldId id="342" r:id="rId66"/>
    <p:sldId id="327" r:id="rId67"/>
    <p:sldId id="328" r:id="rId68"/>
    <p:sldId id="335" r:id="rId69"/>
    <p:sldId id="336" r:id="rId70"/>
  </p:sldIdLst>
  <p:sldSz cx="9601200" cy="7315200"/>
  <p:notesSz cx="6864350" cy="9156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E303"/>
    <a:srgbClr val="FCFEB9"/>
    <a:srgbClr val="FFFFFF"/>
    <a:srgbClr val="C2FDA1"/>
    <a:srgbClr val="CCF6FC"/>
    <a:srgbClr val="A4F0F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1326" y="78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emf"/><Relationship Id="rId4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e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3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4975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3463" y="579438"/>
            <a:ext cx="4797425" cy="3654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53631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Fix the Equation Assets = Liabilities + Equity.</a:t>
            </a:r>
          </a:p>
        </p:txBody>
      </p:sp>
    </p:spTree>
    <p:extLst>
      <p:ext uri="{BB962C8B-B14F-4D97-AF65-F5344CB8AC3E}">
        <p14:creationId xmlns:p14="http://schemas.microsoft.com/office/powerpoint/2010/main" val="210959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0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This needs some rework.</a:t>
            </a:r>
          </a:p>
        </p:txBody>
      </p:sp>
    </p:spTree>
    <p:extLst>
      <p:ext uri="{BB962C8B-B14F-4D97-AF65-F5344CB8AC3E}">
        <p14:creationId xmlns:p14="http://schemas.microsoft.com/office/powerpoint/2010/main" val="84228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98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3797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1463675"/>
            <a:ext cx="2160587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463675"/>
            <a:ext cx="6329363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537" y="2682242"/>
            <a:ext cx="6930474" cy="2413633"/>
          </a:xfrm>
        </p:spPr>
        <p:txBody>
          <a:bodyPr anchor="b">
            <a:normAutofit/>
          </a:bodyPr>
          <a:lstStyle>
            <a:lvl1pPr>
              <a:defRPr sz="56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537" y="5095872"/>
            <a:ext cx="6930474" cy="12013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3305" y="4609236"/>
            <a:ext cx="1465247" cy="83390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4501" y="4831511"/>
            <a:ext cx="614227" cy="389467"/>
          </a:xfrm>
        </p:spPr>
        <p:txBody>
          <a:bodyPr/>
          <a:lstStyle/>
          <a:p>
            <a:pPr>
              <a:defRPr/>
            </a:pPr>
            <a:fld id="{609757BD-CB12-4D57-B338-4E729B1D0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462" y="665717"/>
            <a:ext cx="6918659" cy="136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6" y="2275840"/>
            <a:ext cx="6921584" cy="4029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A6455-5B18-436E-98A9-DFDE1C662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6" y="2212866"/>
            <a:ext cx="6921584" cy="1566720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9536" y="3820160"/>
            <a:ext cx="6921584" cy="91776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1" y="3377629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789" y="3460416"/>
            <a:ext cx="614227" cy="389467"/>
          </a:xfrm>
        </p:spPr>
        <p:txBody>
          <a:bodyPr/>
          <a:lstStyle/>
          <a:p>
            <a:pPr>
              <a:defRPr/>
            </a:pPr>
            <a:fld id="{E0DFE232-F027-4AFA-A5B5-FF7DD03915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3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9537" y="2279154"/>
            <a:ext cx="3357408" cy="401855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4173" y="2279154"/>
            <a:ext cx="3356948" cy="401855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789" y="840302"/>
            <a:ext cx="614227" cy="389467"/>
          </a:xfrm>
        </p:spPr>
        <p:txBody>
          <a:bodyPr/>
          <a:lstStyle/>
          <a:p>
            <a:pPr>
              <a:defRPr/>
            </a:pPr>
            <a:fld id="{02FC88DC-CF4F-479B-A8AA-0BC19CE5B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8620" y="2375068"/>
            <a:ext cx="3018326" cy="614679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9536" y="2989748"/>
            <a:ext cx="3357409" cy="33127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8962" y="2371625"/>
            <a:ext cx="3016901" cy="614679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401" y="2986304"/>
            <a:ext cx="3355464" cy="33127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789" y="840302"/>
            <a:ext cx="614227" cy="389467"/>
          </a:xfrm>
        </p:spPr>
        <p:txBody>
          <a:bodyPr/>
          <a:lstStyle/>
          <a:p>
            <a:pPr>
              <a:defRPr/>
            </a:pPr>
            <a:fld id="{E4AC8E4F-5914-4D86-9CAE-8872BC01A8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8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460" y="665717"/>
            <a:ext cx="6918660" cy="136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C6964-BF65-4367-B61A-37BD2CDCA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2E5E5-DC5B-4C12-AA1D-35625EA822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6" y="475827"/>
            <a:ext cx="2761063" cy="1041399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669" y="475829"/>
            <a:ext cx="3980451" cy="577596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536" y="1705187"/>
            <a:ext cx="2761063" cy="4546598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9821C-7E30-41F0-829D-546CA94777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6" y="5120640"/>
            <a:ext cx="6921584" cy="604521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39536" y="677296"/>
            <a:ext cx="6921584" cy="4111968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536" y="5725161"/>
            <a:ext cx="6921584" cy="526626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1" y="5238038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6789" y="5315294"/>
            <a:ext cx="614227" cy="389467"/>
          </a:xfrm>
        </p:spPr>
        <p:txBody>
          <a:bodyPr/>
          <a:lstStyle/>
          <a:p>
            <a:pPr>
              <a:defRPr/>
            </a:pPr>
            <a:fld id="{55286AEE-B5C1-455B-A073-4A0442F9B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16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6" y="650240"/>
            <a:ext cx="6921584" cy="3324843"/>
          </a:xfrm>
        </p:spPr>
        <p:txBody>
          <a:bodyPr anchor="ctr">
            <a:normAutofit/>
          </a:bodyPr>
          <a:lstStyle>
            <a:lvl1pPr algn="l">
              <a:defRPr sz="5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9536" y="4644316"/>
            <a:ext cx="6921584" cy="165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1" y="3377629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789" y="3460416"/>
            <a:ext cx="614227" cy="38946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47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530" y="650240"/>
            <a:ext cx="6415066" cy="3088640"/>
          </a:xfrm>
        </p:spPr>
        <p:txBody>
          <a:bodyPr anchor="ctr">
            <a:normAutofit/>
          </a:bodyPr>
          <a:lstStyle>
            <a:lvl1pPr algn="l">
              <a:defRPr sz="5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36771" y="3738880"/>
            <a:ext cx="5936582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9536" y="4644316"/>
            <a:ext cx="6921584" cy="1659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1" y="3377629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789" y="3460416"/>
            <a:ext cx="614227" cy="38946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8732" y="691205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8010" y="3098993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822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6" y="2600962"/>
            <a:ext cx="6921584" cy="2906501"/>
          </a:xfrm>
        </p:spPr>
        <p:txBody>
          <a:bodyPr anchor="b">
            <a:normAutofit/>
          </a:bodyPr>
          <a:lstStyle>
            <a:lvl1pPr algn="l">
              <a:defRPr sz="5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536" y="5527040"/>
            <a:ext cx="6921584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1" y="5238038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6789" y="5315294"/>
            <a:ext cx="614227" cy="38946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4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97530" y="650240"/>
            <a:ext cx="6415066" cy="3088640"/>
          </a:xfrm>
        </p:spPr>
        <p:txBody>
          <a:bodyPr anchor="ctr">
            <a:normAutofit/>
          </a:bodyPr>
          <a:lstStyle>
            <a:lvl1pPr algn="l">
              <a:defRPr sz="5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39536" y="4632960"/>
            <a:ext cx="7022707" cy="894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536" y="5527040"/>
            <a:ext cx="7022707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1" y="5238038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6789" y="5315294"/>
            <a:ext cx="614227" cy="38946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8732" y="691205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8010" y="3098993"/>
            <a:ext cx="480185" cy="623761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464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7" y="669234"/>
            <a:ext cx="6921583" cy="3072021"/>
          </a:xfrm>
        </p:spPr>
        <p:txBody>
          <a:bodyPr anchor="ctr">
            <a:normAutofit/>
          </a:bodyPr>
          <a:lstStyle>
            <a:lvl1pPr algn="l">
              <a:defRPr sz="5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39536" y="4632960"/>
            <a:ext cx="6921584" cy="894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536" y="5527040"/>
            <a:ext cx="6921584" cy="7782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1" y="5238038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6789" y="5315294"/>
            <a:ext cx="614227" cy="38946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97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7DAF4-C66E-473B-9A04-6358F101F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2462" y="669234"/>
            <a:ext cx="1738939" cy="563607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9537" y="669234"/>
            <a:ext cx="4952165" cy="563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1" y="758607"/>
            <a:ext cx="1426274" cy="54187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A516B-781F-4151-9972-FC01BD8EA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2763838"/>
            <a:ext cx="4244975" cy="3576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763838"/>
            <a:ext cx="4244975" cy="3576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1463675"/>
            <a:ext cx="8642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2763838"/>
            <a:ext cx="864235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479425" y="325438"/>
            <a:ext cx="3681413" cy="788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Review</a:t>
            </a: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479425" y="1219200"/>
            <a:ext cx="880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00050" y="6746875"/>
            <a:ext cx="16002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>
              <a:spcBef>
                <a:spcPct val="50000"/>
              </a:spcBef>
              <a:defRPr/>
            </a:pPr>
            <a:r>
              <a:rPr lang="en-US" sz="1900"/>
              <a:t>Chapter 2</a:t>
            </a:r>
          </a:p>
          <a:p>
            <a:pPr defTabSz="966788">
              <a:spcBef>
                <a:spcPct val="50000"/>
              </a:spcBef>
              <a:defRPr/>
            </a:pPr>
            <a:endParaRPr lang="en-US" sz="1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defTabSz="966788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defTabSz="966788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defTabSz="966788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defTabSz="966788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482600" indent="-482600" algn="l" defTabSz="966788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966788" indent="-484188" algn="l" defTabSz="966788" rtl="0" eaLnBrk="0" fontAlgn="base" hangingPunct="0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2pPr>
      <a:lvl3pPr marL="1449388" indent="-482600" algn="l" defTabSz="966788" rtl="0" eaLnBrk="0" fontAlgn="base" hangingPunct="0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3pPr>
      <a:lvl4pPr marL="1933575" indent="-484188" algn="l" defTabSz="966788" rtl="0" eaLnBrk="0" fontAlgn="base" hangingPunct="0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4pPr>
      <a:lvl5pPr marL="2416175" indent="-482600" algn="l" defTabSz="966788" rtl="0" eaLnBrk="0" fontAlgn="base" hangingPunct="0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5pPr>
      <a:lvl6pPr marL="2873375" indent="-482600" algn="l" defTabSz="966788" rtl="0" fontAlgn="base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6pPr>
      <a:lvl7pPr marL="3330575" indent="-482600" algn="l" defTabSz="966788" rtl="0" fontAlgn="base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7pPr>
      <a:lvl8pPr marL="3787775" indent="-482600" algn="l" defTabSz="966788" rtl="0" fontAlgn="base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8pPr>
      <a:lvl9pPr marL="4244975" indent="-482600" algn="l" defTabSz="966788" rtl="0" fontAlgn="base">
        <a:spcBef>
          <a:spcPct val="20000"/>
        </a:spcBef>
        <a:spcAft>
          <a:spcPct val="0"/>
        </a:spcAft>
        <a:buAutoNum type="alphaLcPeriod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43840"/>
            <a:ext cx="2080260" cy="708120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1442" y="304"/>
            <a:ext cx="2049886" cy="7309833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2024" cy="7315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2460" y="665717"/>
            <a:ext cx="6918660" cy="136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9536" y="2275840"/>
            <a:ext cx="6921584" cy="414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1020" y="6544096"/>
            <a:ext cx="804699" cy="394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9536" y="6544863"/>
            <a:ext cx="6002312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6789" y="840302"/>
            <a:ext cx="6142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5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8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1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0"/>
            <a:ext cx="338138" cy="7315200"/>
          </a:xfrm>
          <a:prstGeom prst="rect">
            <a:avLst/>
          </a:prstGeom>
          <a:solidFill>
            <a:srgbClr val="33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1219200" y="2450174"/>
            <a:ext cx="7620000" cy="4560226"/>
            <a:chOff x="768" y="1152"/>
            <a:chExt cx="4800" cy="2249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160" y="1152"/>
              <a:ext cx="196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768" y="1409"/>
              <a:ext cx="480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d-ID" sz="3600" b="1" dirty="0" smtClean="0">
                  <a:solidFill>
                    <a:srgbClr val="000099"/>
                  </a:solidFill>
                  <a:latin typeface="Arial Black" pitchFamily="34" charset="0"/>
                </a:rPr>
                <a:t>PROSES PENCATATAN AKUNTANSI</a:t>
              </a:r>
              <a:endParaRPr lang="en-US" sz="36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  <p:sp>
          <p:nvSpPr>
            <p:cNvPr id="114696" name="Text Box 8"/>
            <p:cNvSpPr txBox="1">
              <a:spLocks noChangeArrowheads="1"/>
            </p:cNvSpPr>
            <p:nvPr/>
          </p:nvSpPr>
          <p:spPr bwMode="auto">
            <a:xfrm>
              <a:off x="1152" y="3168"/>
              <a:ext cx="398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62200" y="4876800"/>
            <a:ext cx="5791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dirty="0" smtClean="0"/>
              <a:t>Sri Rahayu SE., Ak., M.Ak., CA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04800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Arial Black" pitchFamily="34" charset="0"/>
              </a:rPr>
              <a:t>PENGARUH DEBIT KREDIT — ASET DAN LIABILITAS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914400" y="2209800"/>
            <a:ext cx="7848600" cy="2627313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3989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409700" y="2419350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363788" y="2401888"/>
            <a:ext cx="13493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Debits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5735638" y="2401888"/>
            <a:ext cx="1482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Credits</a:t>
            </a: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1409700" y="2952750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1428750" y="24193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8172450" y="24193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Grp="1" noChangeArrowheads="1"/>
          </p:cNvSpPr>
          <p:nvPr>
            <p:ph idx="1"/>
          </p:nvPr>
        </p:nvSpPr>
        <p:spPr>
          <a:xfrm>
            <a:off x="1447800" y="3124200"/>
            <a:ext cx="7019925" cy="1447800"/>
          </a:xfrm>
          <a:noFill/>
        </p:spPr>
        <p:txBody>
          <a:bodyPr lIns="96812" tIns="47612" rIns="96812" bIns="47612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900" b="1"/>
              <a:t>Kenaikan Aset	</a:t>
            </a:r>
            <a:r>
              <a:rPr lang="en-US" sz="2500" b="1"/>
              <a:t>       </a:t>
            </a:r>
            <a:r>
              <a:rPr lang="en-US" sz="2900" b="1"/>
              <a:t>Penurunan aset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700" b="1"/>
              <a:t>Penurunan Liabilitas</a:t>
            </a:r>
            <a:r>
              <a:rPr lang="en-US" sz="2500" b="1"/>
              <a:t>  </a:t>
            </a:r>
            <a:r>
              <a:rPr lang="en-US" sz="2900" b="1"/>
              <a:t>Kenaikan liabilitas</a:t>
            </a: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4819650" y="2419350"/>
            <a:ext cx="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93688"/>
            <a:ext cx="6723063" cy="625475"/>
          </a:xfrm>
        </p:spPr>
        <p:txBody>
          <a:bodyPr lIns="96812" tIns="47612" rIns="96812" bIns="47612"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SALDO NORMAL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207375" cy="3962400"/>
          </a:xfrm>
          <a:noFill/>
        </p:spPr>
        <p:txBody>
          <a:bodyPr lIns="96812" tIns="47612" rIns="96812" bIns="47612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4200" b="1"/>
              <a:t>Setiap akun harus dirancang saldo </a:t>
            </a:r>
            <a:r>
              <a:rPr lang="en-US" sz="4200" b="1">
                <a:solidFill>
                  <a:srgbClr val="F60233"/>
                </a:solidFill>
              </a:rPr>
              <a:t>normal</a:t>
            </a:r>
            <a:r>
              <a:rPr lang="en-US" sz="4200" b="1"/>
              <a:t>.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600" b="1"/>
              <a:t>Baik debit maupun kredit.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sz="36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4200" b="1"/>
              <a:t>Beberapa akun terkadang memiliki saldo tidak normal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52400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SALDO NORMAL — ASET DAN LIABILITAS</a:t>
            </a:r>
          </a:p>
        </p:txBody>
      </p:sp>
      <p:grpSp>
        <p:nvGrpSpPr>
          <p:cNvPr id="1029" name="Group 26"/>
          <p:cNvGrpSpPr>
            <a:grpSpLocks/>
          </p:cNvGrpSpPr>
          <p:nvPr/>
        </p:nvGrpSpPr>
        <p:grpSpPr bwMode="auto">
          <a:xfrm>
            <a:off x="2133600" y="1600200"/>
            <a:ext cx="5334000" cy="5311775"/>
            <a:chOff x="1344" y="1262"/>
            <a:chExt cx="3360" cy="334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1344" y="1272"/>
              <a:ext cx="3360" cy="3336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39895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3" name="Group 12"/>
            <p:cNvGrpSpPr>
              <a:grpSpLocks/>
            </p:cNvGrpSpPr>
            <p:nvPr/>
          </p:nvGrpSpPr>
          <p:grpSpPr bwMode="auto">
            <a:xfrm>
              <a:off x="1464" y="1262"/>
              <a:ext cx="3127" cy="1558"/>
              <a:chOff x="1464" y="1178"/>
              <a:chExt cx="3127" cy="1558"/>
            </a:xfrm>
          </p:grpSpPr>
          <p:grpSp>
            <p:nvGrpSpPr>
              <p:cNvPr id="1042" name="Group 9"/>
              <p:cNvGrpSpPr>
                <a:grpSpLocks/>
              </p:cNvGrpSpPr>
              <p:nvPr/>
            </p:nvGrpSpPr>
            <p:grpSpPr bwMode="auto">
              <a:xfrm>
                <a:off x="1956" y="1178"/>
                <a:ext cx="2136" cy="1558"/>
                <a:chOff x="1956" y="1178"/>
                <a:chExt cx="2136" cy="1558"/>
              </a:xfrm>
            </p:grpSpPr>
            <p:sp>
              <p:nvSpPr>
                <p:cNvPr id="1044" name="Line 4"/>
                <p:cNvSpPr>
                  <a:spLocks noChangeShapeType="1"/>
                </p:cNvSpPr>
                <p:nvPr/>
              </p:nvSpPr>
              <p:spPr bwMode="auto">
                <a:xfrm>
                  <a:off x="1956" y="1512"/>
                  <a:ext cx="213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Rectangle 5"/>
                <p:cNvSpPr>
                  <a:spLocks noChangeArrowheads="1"/>
                </p:cNvSpPr>
                <p:nvPr/>
              </p:nvSpPr>
              <p:spPr bwMode="auto">
                <a:xfrm>
                  <a:off x="2491" y="1178"/>
                  <a:ext cx="960" cy="3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6812" tIns="47612" rIns="96812" bIns="47612">
                  <a:spAutoFit/>
                </a:bodyPr>
                <a:lstStyle/>
                <a:p>
                  <a:pPr algn="ctr" defTabSz="960438" eaLnBrk="0" hangingPunct="0"/>
                  <a:r>
                    <a:rPr lang="en-US" sz="3200" b="1"/>
                    <a:t>Assets</a:t>
                  </a:r>
                </a:p>
              </p:txBody>
            </p:sp>
            <p:sp>
              <p:nvSpPr>
                <p:cNvPr id="1046" name="Rectangle 6"/>
                <p:cNvSpPr>
                  <a:spLocks noChangeArrowheads="1"/>
                </p:cNvSpPr>
                <p:nvPr/>
              </p:nvSpPr>
              <p:spPr bwMode="auto">
                <a:xfrm>
                  <a:off x="1969" y="1573"/>
                  <a:ext cx="2122" cy="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500" b="1"/>
                    <a:t>Kenaikan Penurunan                                                                                                                                                                                                                                             Debit          Credit</a:t>
                  </a:r>
                </a:p>
              </p:txBody>
            </p:sp>
            <p:sp>
              <p:nvSpPr>
                <p:cNvPr id="1047" name="Line 7"/>
                <p:cNvSpPr>
                  <a:spLocks noChangeShapeType="1"/>
                </p:cNvSpPr>
                <p:nvPr/>
              </p:nvSpPr>
              <p:spPr bwMode="auto">
                <a:xfrm>
                  <a:off x="1956" y="2136"/>
                  <a:ext cx="213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Line 8"/>
                <p:cNvSpPr>
                  <a:spLocks noChangeShapeType="1"/>
                </p:cNvSpPr>
                <p:nvPr/>
              </p:nvSpPr>
              <p:spPr bwMode="auto">
                <a:xfrm>
                  <a:off x="2986" y="1526"/>
                  <a:ext cx="2" cy="121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043" name="Picture 1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64" y="1668"/>
                <a:ext cx="521" cy="9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027" name="Object 1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68" y="1668"/>
              <a:ext cx="523" cy="9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Micrografx Windows Draw 5.0 Drawing" r:id="rId4" imgW="839520" imgH="1522080" progId="">
                      <p:embed/>
                    </p:oleObj>
                  </mc:Choice>
                  <mc:Fallback>
                    <p:oleObj name="Micrografx Windows Draw 5.0 Drawing" r:id="rId4" imgW="839520" imgH="1522080" progId="">
                      <p:embed/>
                      <p:pic>
                        <p:nvPicPr>
                          <p:cNvPr id="1027" name="Object 11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8" y="1668"/>
                            <a:ext cx="523" cy="9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34" name="Group 21"/>
            <p:cNvGrpSpPr>
              <a:grpSpLocks/>
            </p:cNvGrpSpPr>
            <p:nvPr/>
          </p:nvGrpSpPr>
          <p:grpSpPr bwMode="auto">
            <a:xfrm>
              <a:off x="1452" y="2987"/>
              <a:ext cx="3137" cy="1561"/>
              <a:chOff x="1452" y="2903"/>
              <a:chExt cx="3137" cy="1561"/>
            </a:xfrm>
          </p:grpSpPr>
          <p:grpSp>
            <p:nvGrpSpPr>
              <p:cNvPr id="1035" name="Group 18"/>
              <p:cNvGrpSpPr>
                <a:grpSpLocks/>
              </p:cNvGrpSpPr>
              <p:nvPr/>
            </p:nvGrpSpPr>
            <p:grpSpPr bwMode="auto">
              <a:xfrm>
                <a:off x="1956" y="2903"/>
                <a:ext cx="2136" cy="1561"/>
                <a:chOff x="1956" y="2903"/>
                <a:chExt cx="2136" cy="1561"/>
              </a:xfrm>
            </p:grpSpPr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1956" y="3240"/>
                  <a:ext cx="213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Rectangle 14"/>
                <p:cNvSpPr>
                  <a:spLocks noChangeArrowheads="1"/>
                </p:cNvSpPr>
                <p:nvPr/>
              </p:nvSpPr>
              <p:spPr bwMode="auto">
                <a:xfrm>
                  <a:off x="1969" y="3301"/>
                  <a:ext cx="2122" cy="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500" b="1"/>
                    <a:t>Penurunan Kenaikan                                                                                                                                                                                                                                             Debit          Kredit</a:t>
                  </a:r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1956" y="3864"/>
                  <a:ext cx="213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>
                  <a:off x="2986" y="3254"/>
                  <a:ext cx="2" cy="121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Rectangle 17"/>
                <p:cNvSpPr>
                  <a:spLocks noChangeArrowheads="1"/>
                </p:cNvSpPr>
                <p:nvPr/>
              </p:nvSpPr>
              <p:spPr bwMode="auto">
                <a:xfrm>
                  <a:off x="2313" y="2903"/>
                  <a:ext cx="1300" cy="3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6812" tIns="47612" rIns="96812" bIns="47612">
                  <a:spAutoFit/>
                </a:bodyPr>
                <a:lstStyle/>
                <a:p>
                  <a:pPr algn="ctr" defTabSz="960438" eaLnBrk="0" hangingPunct="0"/>
                  <a:r>
                    <a:rPr lang="en-US" sz="3200" b="1"/>
                    <a:t>Liabilities</a:t>
                  </a:r>
                </a:p>
              </p:txBody>
            </p:sp>
          </p:grpSp>
          <p:pic>
            <p:nvPicPr>
              <p:cNvPr id="1036" name="Picture 1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68" y="3396"/>
                <a:ext cx="521" cy="9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026" name="Object 2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52" y="3396"/>
              <a:ext cx="523" cy="9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Micrografx Windows Draw 5.0 Drawing" r:id="rId6" imgW="839520" imgH="1522080" progId="">
                      <p:embed/>
                    </p:oleObj>
                  </mc:Choice>
                  <mc:Fallback>
                    <p:oleObj name="Micrografx Windows Draw 5.0 Drawing" r:id="rId6" imgW="839520" imgH="1522080" progId="">
                      <p:embed/>
                      <p:pic>
                        <p:nvPicPr>
                          <p:cNvPr id="1026" name="Object 20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2" y="3396"/>
                            <a:ext cx="523" cy="9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527" name="Rectangle 23"/>
          <p:cNvSpPr>
            <a:spLocks noGrp="1" noChangeArrowheads="1"/>
          </p:cNvSpPr>
          <p:nvPr>
            <p:ph idx="1"/>
          </p:nvPr>
        </p:nvSpPr>
        <p:spPr>
          <a:xfrm>
            <a:off x="3124200" y="3276600"/>
            <a:ext cx="1524000" cy="838200"/>
          </a:xfrm>
          <a:noFill/>
        </p:spPr>
        <p:txBody>
          <a:bodyPr lIns="96812" tIns="47612" rIns="96812" bIns="47612"/>
          <a:lstStyle/>
          <a:p>
            <a:pPr marL="0" indent="0" algn="ctr" eaLnBrk="1" hangingPunct="1">
              <a:lnSpc>
                <a:spcPct val="90000"/>
              </a:lnSpc>
            </a:pPr>
            <a:r>
              <a:rPr lang="en-US" sz="2000" b="1">
                <a:solidFill>
                  <a:schemeClr val="hlink"/>
                </a:solidFill>
              </a:rPr>
              <a:t>Saldo                                                     Normal</a:t>
            </a:r>
            <a:r>
              <a:rPr lang="en-US" sz="2900" b="1">
                <a:solidFill>
                  <a:schemeClr val="hlin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4800600" y="5943600"/>
            <a:ext cx="1524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12" tIns="47612" rIns="96812" bIns="47612"/>
          <a:lstStyle/>
          <a:p>
            <a:pPr algn="ctr" defTabSz="966788">
              <a:spcBef>
                <a:spcPct val="20000"/>
              </a:spcBef>
            </a:pPr>
            <a:r>
              <a:rPr lang="en-US" sz="2000" b="1">
                <a:solidFill>
                  <a:schemeClr val="hlink"/>
                </a:solidFill>
              </a:rPr>
              <a:t>Saldo Normal</a:t>
            </a:r>
          </a:p>
          <a:p>
            <a:pPr algn="ctr" defTabSz="966788">
              <a:spcBef>
                <a:spcPct val="20000"/>
              </a:spcBef>
            </a:pPr>
            <a:r>
              <a:rPr lang="en-US" sz="3300" b="1">
                <a:solidFill>
                  <a:schemeClr val="hlin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 build="p"/>
      <p:bldP spid="2152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68313"/>
            <a:ext cx="96012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PENGARUH DEBIT DAN KREDIT— OWNER’S CAPITAL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90600" y="2590800"/>
            <a:ext cx="7696200" cy="24193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3989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363788" y="2611438"/>
            <a:ext cx="13493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Debits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735638" y="2611438"/>
            <a:ext cx="14827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Credits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047750" y="3143250"/>
            <a:ext cx="7505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047750" y="263048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8553450" y="263048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idx="1"/>
          </p:nvPr>
        </p:nvSpPr>
        <p:spPr>
          <a:xfrm>
            <a:off x="914400" y="3429000"/>
            <a:ext cx="8210550" cy="477838"/>
          </a:xfrm>
          <a:noFill/>
        </p:spPr>
        <p:txBody>
          <a:bodyPr lIns="96812" tIns="47612" rIns="96812" bIns="47612"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400" b="1" dirty="0" err="1"/>
              <a:t>Penurunan</a:t>
            </a:r>
            <a:r>
              <a:rPr lang="en-US" sz="2400" b="1" dirty="0"/>
              <a:t>  owner’s capital      </a:t>
            </a:r>
            <a:r>
              <a:rPr lang="en-US" sz="2400" b="1" dirty="0" err="1"/>
              <a:t>Kenaikan</a:t>
            </a:r>
            <a:r>
              <a:rPr lang="en-US" sz="2400" b="1" dirty="0"/>
              <a:t> owner’s capital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800600" y="26670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047750" y="2647950"/>
            <a:ext cx="7505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152400" y="430213"/>
            <a:ext cx="102870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SALDO NORMAL — OWNER’S CAPITAL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295400" y="2133600"/>
            <a:ext cx="7467600" cy="30670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3989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4797425" y="2651125"/>
            <a:ext cx="3175" cy="2054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973388" y="1982788"/>
            <a:ext cx="36353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Owner’s Capital</a:t>
            </a: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1409700" y="2630488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287588" y="2725738"/>
            <a:ext cx="5483225" cy="85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500" b="1"/>
              <a:t>Penurunan                     Kenaikan                                                                                                                                                                                                                          Debit                              Credit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idx="1"/>
          </p:nvPr>
        </p:nvSpPr>
        <p:spPr>
          <a:xfrm>
            <a:off x="5867400" y="3810000"/>
            <a:ext cx="1614488" cy="936625"/>
          </a:xfrm>
          <a:noFill/>
        </p:spPr>
        <p:txBody>
          <a:bodyPr lIns="96812" tIns="47612" rIns="96812" bIns="47612"/>
          <a:lstStyle/>
          <a:p>
            <a:pPr marL="0" indent="0" eaLnBrk="1" hangingPunct="1">
              <a:buFontTx/>
              <a:buNone/>
            </a:pPr>
            <a:r>
              <a:rPr lang="en-US" sz="2500" b="1">
                <a:solidFill>
                  <a:schemeClr val="hlink"/>
                </a:solidFill>
              </a:rPr>
              <a:t>Saldo Normal</a:t>
            </a:r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1409700" y="3621088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9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827088" cy="151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2050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3175" y="2743200"/>
          <a:ext cx="835025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Micrografx Windows Draw 5.0 Drawing" r:id="rId4" imgW="839520" imgH="1522080" progId="">
                  <p:embed/>
                </p:oleObj>
              </mc:Choice>
              <mc:Fallback>
                <p:oleObj name="Micrografx Windows Draw 5.0 Drawing" r:id="rId4" imgW="839520" imgH="1522080" progId="">
                  <p:embed/>
                  <p:pic>
                    <p:nvPicPr>
                      <p:cNvPr id="2050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2743200"/>
                        <a:ext cx="835025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68313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PENGARUH DEBIT DAN KREDIT — OWNER’S DRAWING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066800" y="1981200"/>
            <a:ext cx="7924800" cy="274320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3989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363788" y="2611438"/>
            <a:ext cx="13493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Debits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735638" y="2611438"/>
            <a:ext cx="14827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Credits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1047750" y="3143250"/>
            <a:ext cx="7505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047750" y="263048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8553450" y="263048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idx="1"/>
          </p:nvPr>
        </p:nvSpPr>
        <p:spPr>
          <a:xfrm>
            <a:off x="1066800" y="3276600"/>
            <a:ext cx="8047038" cy="685800"/>
          </a:xfrm>
          <a:noFill/>
        </p:spPr>
        <p:txBody>
          <a:bodyPr lIns="96812" tIns="47612" rIns="96812" bIns="47612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dirty="0" err="1"/>
              <a:t>Kenaikan</a:t>
            </a:r>
            <a:r>
              <a:rPr lang="en-US" sz="2200" b="1" dirty="0"/>
              <a:t> owner’s drawing        </a:t>
            </a:r>
            <a:r>
              <a:rPr lang="en-US" sz="2200" b="1" dirty="0" err="1"/>
              <a:t>Penurunan</a:t>
            </a:r>
            <a:r>
              <a:rPr lang="en-US" sz="2200" b="1" dirty="0"/>
              <a:t> owner’s drawing</a:t>
            </a: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1066800" y="2667000"/>
            <a:ext cx="7505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4800600" y="2667000"/>
            <a:ext cx="0" cy="1924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066800" y="5410200"/>
            <a:ext cx="7848600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 anchor="ctr">
            <a:spAutoFit/>
          </a:bodyPr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990600" y="5218113"/>
            <a:ext cx="8001000" cy="1568450"/>
          </a:xfrm>
          <a:prstGeom prst="rect">
            <a:avLst/>
          </a:prstGeom>
          <a:solidFill>
            <a:srgbClr val="CCFFCC"/>
          </a:soli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0480" tIns="44446" rIns="90480" bIns="44446"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CCCC"/>
                </a:solidFill>
                <a:latin typeface="Times New Roman" pitchFamily="18" charset="0"/>
              </a:rPr>
              <a:t>Drawing </a:t>
            </a:r>
            <a:r>
              <a:rPr lang="en-US" sz="2400" dirty="0" err="1">
                <a:latin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didebit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secara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langsung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</a:t>
            </a:r>
            <a:r>
              <a:rPr lang="en-US" sz="2400" dirty="0">
                <a:latin typeface="Times New Roman" pitchFamily="18" charset="0"/>
              </a:rPr>
              <a:t> modal </a:t>
            </a:r>
            <a:r>
              <a:rPr lang="en-US" sz="2400" dirty="0" err="1">
                <a:latin typeface="Times New Roman" pitchFamily="18" charset="0"/>
              </a:rPr>
              <a:t>pemilik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utk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menunjukkan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adanya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penurunan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pada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ekuitas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pemilik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tapi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lebih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mudah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jika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dibuat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satu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akun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terpisah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akun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penarikan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oleh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pemilik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30213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SALDO NORMAL — OWNER’S DRAWING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409700" y="3621088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371600" y="1981200"/>
            <a:ext cx="7010400" cy="342900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3989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409700" y="2630488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2973388" y="1982788"/>
            <a:ext cx="36353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Owner’s Drawing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idx="1"/>
          </p:nvPr>
        </p:nvSpPr>
        <p:spPr>
          <a:xfrm>
            <a:off x="2157413" y="3536950"/>
            <a:ext cx="1614487" cy="936625"/>
          </a:xfrm>
          <a:noFill/>
        </p:spPr>
        <p:txBody>
          <a:bodyPr lIns="96812" tIns="47612" rIns="96812" bIns="47612"/>
          <a:lstStyle/>
          <a:p>
            <a:pPr marL="0" indent="0" eaLnBrk="1" hangingPunct="1">
              <a:buFontTx/>
              <a:buNone/>
            </a:pPr>
            <a:r>
              <a:rPr lang="en-US" sz="2500" b="1">
                <a:solidFill>
                  <a:srgbClr val="800000"/>
                </a:solidFill>
              </a:rPr>
              <a:t>Saldo Normal</a:t>
            </a:r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4797425" y="2651125"/>
            <a:ext cx="3175" cy="2054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2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971800"/>
            <a:ext cx="825500" cy="151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3074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53000" y="2971800"/>
          <a:ext cx="835025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Micrografx Windows Draw 5.0 Drawing" r:id="rId4" imgW="839520" imgH="1522080" progId="">
                  <p:embed/>
                </p:oleObj>
              </mc:Choice>
              <mc:Fallback>
                <p:oleObj name="Micrografx Windows Draw 5.0 Drawing" r:id="rId4" imgW="839520" imgH="1522080" progId="">
                  <p:embed/>
                  <p:pic>
                    <p:nvPicPr>
                      <p:cNvPr id="3074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835025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7588" y="2725738"/>
            <a:ext cx="5483225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500" b="1"/>
              <a:t>Kenaikan                         Penurunan                                                                                                                                                                                                                          Debit                              Kredit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49263"/>
            <a:ext cx="96012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Arial Black" pitchFamily="34" charset="0"/>
              </a:rPr>
              <a:t>PENGARUH DEBIT DAN KREDIT — REVENUES AND EXPENSES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914400" y="2362200"/>
            <a:ext cx="7848600" cy="3236913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3989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1447800" y="3429000"/>
            <a:ext cx="7758113" cy="833438"/>
          </a:xfrm>
          <a:noFill/>
        </p:spPr>
        <p:txBody>
          <a:bodyPr lIns="96812" tIns="47612" rIns="96812" bIns="47612"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500" b="1"/>
              <a:t>Penurunan revenues         Kenaikan revenues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500" b="1"/>
              <a:t>Kenaikan expenses           Penurunan expenses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2363788" y="2611438"/>
            <a:ext cx="13493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Debits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735638" y="2611438"/>
            <a:ext cx="14827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Credits</a:t>
            </a: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1047750" y="3143250"/>
            <a:ext cx="7505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047750" y="263048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8553450" y="263048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1047750" y="2647950"/>
            <a:ext cx="7505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 flipH="1">
            <a:off x="4800600" y="2647950"/>
            <a:ext cx="19050" cy="2914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49263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SALDO NORMAL — REVENUES AND EXPENSES</a:t>
            </a:r>
          </a:p>
        </p:txBody>
      </p: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2133600" y="1885950"/>
            <a:ext cx="5334000" cy="5295900"/>
            <a:chOff x="1344" y="1188"/>
            <a:chExt cx="3360" cy="3336"/>
          </a:xfrm>
        </p:grpSpPr>
        <p:sp>
          <p:nvSpPr>
            <p:cNvPr id="4111" name="Rectangle 3"/>
            <p:cNvSpPr>
              <a:spLocks noChangeArrowheads="1"/>
            </p:cNvSpPr>
            <p:nvPr/>
          </p:nvSpPr>
          <p:spPr bwMode="auto">
            <a:xfrm>
              <a:off x="1344" y="1188"/>
              <a:ext cx="3360" cy="3336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39895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2" name="Group 12"/>
            <p:cNvGrpSpPr>
              <a:grpSpLocks/>
            </p:cNvGrpSpPr>
            <p:nvPr/>
          </p:nvGrpSpPr>
          <p:grpSpPr bwMode="auto">
            <a:xfrm>
              <a:off x="1464" y="2903"/>
              <a:ext cx="3127" cy="1561"/>
              <a:chOff x="1464" y="2903"/>
              <a:chExt cx="3127" cy="1561"/>
            </a:xfrm>
          </p:grpSpPr>
          <p:pic>
            <p:nvPicPr>
              <p:cNvPr id="4113" name="Picture 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64" y="3396"/>
                <a:ext cx="521" cy="9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099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68" y="3396"/>
              <a:ext cx="523" cy="9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5" name="Micrografx Windows Draw 5.0 Drawing" r:id="rId4" imgW="839520" imgH="1522080" progId="">
                      <p:embed/>
                    </p:oleObj>
                  </mc:Choice>
                  <mc:Fallback>
                    <p:oleObj name="Micrografx Windows Draw 5.0 Drawing" r:id="rId4" imgW="839520" imgH="1522080" progId="">
                      <p:embed/>
                      <p:pic>
                        <p:nvPicPr>
                          <p:cNvPr id="4099" name="Object 5">
                            <a:hlinkClick r:id="" action="ppaction://ole?verb=0"/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8" y="3396"/>
                            <a:ext cx="523" cy="9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14" name="Group 11"/>
              <p:cNvGrpSpPr>
                <a:grpSpLocks/>
              </p:cNvGrpSpPr>
              <p:nvPr/>
            </p:nvGrpSpPr>
            <p:grpSpPr bwMode="auto">
              <a:xfrm>
                <a:off x="1956" y="2903"/>
                <a:ext cx="2136" cy="1561"/>
                <a:chOff x="1956" y="2903"/>
                <a:chExt cx="2136" cy="1561"/>
              </a:xfrm>
            </p:grpSpPr>
            <p:sp>
              <p:nvSpPr>
                <p:cNvPr id="4115" name="Line 6"/>
                <p:cNvSpPr>
                  <a:spLocks noChangeShapeType="1"/>
                </p:cNvSpPr>
                <p:nvPr/>
              </p:nvSpPr>
              <p:spPr bwMode="auto">
                <a:xfrm>
                  <a:off x="1956" y="3240"/>
                  <a:ext cx="213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Rectangle 7"/>
                <p:cNvSpPr>
                  <a:spLocks noChangeArrowheads="1"/>
                </p:cNvSpPr>
                <p:nvPr/>
              </p:nvSpPr>
              <p:spPr bwMode="auto">
                <a:xfrm>
                  <a:off x="1969" y="3301"/>
                  <a:ext cx="2122" cy="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500" b="1"/>
                    <a:t>Kenaikan Penurunan                                                                                                                                                                                                                                             Debit          Kredit</a:t>
                  </a:r>
                </a:p>
              </p:txBody>
            </p:sp>
            <p:sp>
              <p:nvSpPr>
                <p:cNvPr id="4117" name="Line 8"/>
                <p:cNvSpPr>
                  <a:spLocks noChangeShapeType="1"/>
                </p:cNvSpPr>
                <p:nvPr/>
              </p:nvSpPr>
              <p:spPr bwMode="auto">
                <a:xfrm>
                  <a:off x="1956" y="3864"/>
                  <a:ext cx="213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Line 9"/>
                <p:cNvSpPr>
                  <a:spLocks noChangeShapeType="1"/>
                </p:cNvSpPr>
                <p:nvPr/>
              </p:nvSpPr>
              <p:spPr bwMode="auto">
                <a:xfrm>
                  <a:off x="2986" y="3254"/>
                  <a:ext cx="2" cy="121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Rectangle 10"/>
                <p:cNvSpPr>
                  <a:spLocks noChangeArrowheads="1"/>
                </p:cNvSpPr>
                <p:nvPr/>
              </p:nvSpPr>
              <p:spPr bwMode="auto">
                <a:xfrm>
                  <a:off x="2306" y="2903"/>
                  <a:ext cx="1315" cy="3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6812" tIns="47612" rIns="96812" bIns="47612">
                  <a:spAutoFit/>
                </a:bodyPr>
                <a:lstStyle/>
                <a:p>
                  <a:pPr algn="ctr" defTabSz="960438" eaLnBrk="0" hangingPunct="0"/>
                  <a:r>
                    <a:rPr lang="en-US" sz="3200" b="1"/>
                    <a:t>Expenses</a:t>
                  </a:r>
                </a:p>
              </p:txBody>
            </p:sp>
          </p:grpSp>
        </p:grpSp>
      </p:grpSp>
      <p:grpSp>
        <p:nvGrpSpPr>
          <p:cNvPr id="4102" name="Group 21"/>
          <p:cNvGrpSpPr>
            <a:grpSpLocks/>
          </p:cNvGrpSpPr>
          <p:nvPr/>
        </p:nvGrpSpPr>
        <p:grpSpPr bwMode="auto">
          <a:xfrm>
            <a:off x="2305050" y="1870075"/>
            <a:ext cx="4979988" cy="2473325"/>
            <a:chOff x="1452" y="1178"/>
            <a:chExt cx="3137" cy="1558"/>
          </a:xfrm>
        </p:grpSpPr>
        <p:sp>
          <p:nvSpPr>
            <p:cNvPr id="4105" name="Line 14"/>
            <p:cNvSpPr>
              <a:spLocks noChangeShapeType="1"/>
            </p:cNvSpPr>
            <p:nvPr/>
          </p:nvSpPr>
          <p:spPr bwMode="auto">
            <a:xfrm>
              <a:off x="1956" y="1512"/>
              <a:ext cx="21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Rectangle 15"/>
            <p:cNvSpPr>
              <a:spLocks noChangeArrowheads="1"/>
            </p:cNvSpPr>
            <p:nvPr/>
          </p:nvSpPr>
          <p:spPr bwMode="auto">
            <a:xfrm>
              <a:off x="2307" y="1178"/>
              <a:ext cx="132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6812" tIns="47612" rIns="96812" bIns="47612">
              <a:spAutoFit/>
            </a:bodyPr>
            <a:lstStyle/>
            <a:p>
              <a:pPr algn="ctr" defTabSz="960438" eaLnBrk="0" hangingPunct="0"/>
              <a:r>
                <a:rPr lang="en-US" sz="3200" b="1"/>
                <a:t>Revenues</a:t>
              </a:r>
            </a:p>
          </p:txBody>
        </p:sp>
        <p:sp>
          <p:nvSpPr>
            <p:cNvPr id="4107" name="Rectangle 16"/>
            <p:cNvSpPr>
              <a:spLocks noChangeArrowheads="1"/>
            </p:cNvSpPr>
            <p:nvPr/>
          </p:nvSpPr>
          <p:spPr bwMode="auto">
            <a:xfrm>
              <a:off x="1969" y="1573"/>
              <a:ext cx="2122" cy="5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500" b="1"/>
                <a:t>Penurunan Kenaikan                                                                                                                                                                                                                                             Debit          Kredit</a:t>
              </a:r>
            </a:p>
          </p:txBody>
        </p:sp>
        <p:sp>
          <p:nvSpPr>
            <p:cNvPr id="4108" name="Line 17"/>
            <p:cNvSpPr>
              <a:spLocks noChangeShapeType="1"/>
            </p:cNvSpPr>
            <p:nvPr/>
          </p:nvSpPr>
          <p:spPr bwMode="auto">
            <a:xfrm>
              <a:off x="1956" y="2136"/>
              <a:ext cx="21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8"/>
            <p:cNvSpPr>
              <a:spLocks noChangeShapeType="1"/>
            </p:cNvSpPr>
            <p:nvPr/>
          </p:nvSpPr>
          <p:spPr bwMode="auto">
            <a:xfrm>
              <a:off x="2986" y="1526"/>
              <a:ext cx="2" cy="121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10" name="Picture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68" y="1668"/>
              <a:ext cx="521" cy="9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aphicFrame>
          <p:nvGraphicFramePr>
            <p:cNvPr id="4098" name="Object 2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52" y="1668"/>
            <a:ext cx="523" cy="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Micrografx Windows Draw 5.0 Drawing" r:id="rId6" imgW="839520" imgH="1522080" progId="">
                    <p:embed/>
                  </p:oleObj>
                </mc:Choice>
                <mc:Fallback>
                  <p:oleObj name="Micrografx Windows Draw 5.0 Drawing" r:id="rId6" imgW="839520" imgH="1522080" progId="">
                    <p:embed/>
                    <p:pic>
                      <p:nvPicPr>
                        <p:cNvPr id="4098" name="Object 2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" y="1668"/>
                          <a:ext cx="523" cy="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3" name="Text Box 24"/>
          <p:cNvSpPr txBox="1">
            <a:spLocks noChangeArrowheads="1"/>
          </p:cNvSpPr>
          <p:nvPr/>
        </p:nvSpPr>
        <p:spPr bwMode="auto">
          <a:xfrm>
            <a:off x="4860925" y="3470275"/>
            <a:ext cx="200501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r>
              <a:rPr lang="en-US" sz="2400" b="1">
                <a:solidFill>
                  <a:srgbClr val="996633"/>
                </a:solidFill>
                <a:latin typeface="Times New Roman" pitchFamily="18" charset="0"/>
              </a:rPr>
              <a:t>Saldo Normal</a:t>
            </a:r>
          </a:p>
        </p:txBody>
      </p:sp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3108325" y="6137275"/>
            <a:ext cx="200501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r>
              <a:rPr lang="en-US" sz="2400" b="1">
                <a:solidFill>
                  <a:srgbClr val="996633"/>
                </a:solidFill>
                <a:latin typeface="Times New Roman" pitchFamily="18" charset="0"/>
              </a:rPr>
              <a:t>Saldo Normal</a:t>
            </a: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00244" y="2057389"/>
          <a:ext cx="5346692" cy="1925659"/>
        </p:xfrm>
        <a:graphic>
          <a:graphicData uri="http://schemas.openxmlformats.org/drawingml/2006/table">
            <a:tbl>
              <a:tblPr/>
              <a:tblGrid>
                <a:gridCol w="2288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5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Akun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Debit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Kredit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Assets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Meningkat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(+)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Menurun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(-)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Drawing/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/Withdrawal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6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Expenses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5175651" y="3276597"/>
            <a:ext cx="350044" cy="386080"/>
          </a:xfrm>
          <a:prstGeom prst="upArrow">
            <a:avLst>
              <a:gd name="adj1" fmla="val 50000"/>
              <a:gd name="adj2" fmla="val 27143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600838" y="3352798"/>
            <a:ext cx="330041" cy="406400"/>
          </a:xfrm>
          <a:prstGeom prst="downArrow">
            <a:avLst>
              <a:gd name="adj1" fmla="val 50000"/>
              <a:gd name="adj2" fmla="val 30303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50263" y="4191005"/>
          <a:ext cx="5400713" cy="1559899"/>
        </p:xfrm>
        <a:graphic>
          <a:graphicData uri="http://schemas.openxmlformats.org/drawingml/2006/table">
            <a:tbl>
              <a:tblPr/>
              <a:tblGrid>
                <a:gridCol w="2311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3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6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Akun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Debit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Kredit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Liabilities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Menurun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(-)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Meningkat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(+)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Owner,s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Equity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6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Revenue</a:t>
                      </a: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825869" y="5029210"/>
            <a:ext cx="270034" cy="406400"/>
          </a:xfrm>
          <a:prstGeom prst="upArrow">
            <a:avLst>
              <a:gd name="adj1" fmla="val 67241"/>
              <a:gd name="adj2" fmla="val 17675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100640" y="5029210"/>
            <a:ext cx="330041" cy="406400"/>
          </a:xfrm>
          <a:prstGeom prst="downArrow">
            <a:avLst>
              <a:gd name="adj1" fmla="val 50000"/>
              <a:gd name="adj2" fmla="val 30303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50107" y="533379"/>
            <a:ext cx="7593836" cy="615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55" tIns="44434" rIns="90455" bIns="44434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SALDO NORMAL PADA AKUN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45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1676400"/>
          </a:xfrm>
        </p:spPr>
        <p:txBody>
          <a:bodyPr lIns="96812" tIns="47612" rIns="96812" bIns="47612"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ACCOUNT (AKUN)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5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5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5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1827213"/>
            <a:ext cx="8278812" cy="4592637"/>
          </a:xfrm>
          <a:noFill/>
        </p:spPr>
        <p:txBody>
          <a:bodyPr lIns="96812" tIns="47612" rIns="96812" bIns="47612"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600" b="1" dirty="0" err="1">
                <a:solidFill>
                  <a:srgbClr val="0000FF"/>
                </a:solidFill>
              </a:rPr>
              <a:t>Akun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/>
              <a:t>catatan</a:t>
            </a:r>
            <a:r>
              <a:rPr lang="en-US" sz="3600" b="1" dirty="0"/>
              <a:t> </a:t>
            </a:r>
            <a:r>
              <a:rPr lang="en-US" sz="3600" b="1" dirty="0" err="1"/>
              <a:t>akuntansi</a:t>
            </a:r>
            <a:r>
              <a:rPr lang="en-US" sz="3600" b="1" dirty="0"/>
              <a:t> </a:t>
            </a:r>
            <a:r>
              <a:rPr lang="en-US" sz="3600" b="1" dirty="0" err="1"/>
              <a:t>tersendiri</a:t>
            </a:r>
            <a:r>
              <a:rPr lang="en-US" sz="3600" b="1" dirty="0"/>
              <a:t> </a:t>
            </a:r>
            <a:r>
              <a:rPr lang="en-US" sz="3600" b="1" dirty="0" err="1"/>
              <a:t>dari</a:t>
            </a:r>
            <a:r>
              <a:rPr lang="en-US" sz="3600" b="1" dirty="0"/>
              <a:t> </a:t>
            </a:r>
            <a:r>
              <a:rPr lang="en-US" sz="3600" b="1" dirty="0" err="1"/>
              <a:t>kenaikan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penurunan</a:t>
            </a:r>
            <a:r>
              <a:rPr lang="en-US" sz="3600" b="1" dirty="0"/>
              <a:t> </a:t>
            </a:r>
            <a:r>
              <a:rPr lang="en-US" sz="3600" b="1" dirty="0" err="1"/>
              <a:t>aset</a:t>
            </a:r>
            <a:r>
              <a:rPr lang="en-US" sz="3600" b="1" dirty="0"/>
              <a:t>, </a:t>
            </a:r>
            <a:r>
              <a:rPr lang="en-US" sz="3600" b="1" dirty="0" err="1"/>
              <a:t>liabilitas</a:t>
            </a:r>
            <a:r>
              <a:rPr lang="en-US" sz="3600" b="1" dirty="0"/>
              <a:t>,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ekuitas</a:t>
            </a:r>
            <a:r>
              <a:rPr lang="en-US" sz="3600" b="1" dirty="0"/>
              <a:t> </a:t>
            </a:r>
            <a:r>
              <a:rPr lang="en-US" sz="3600" b="1" dirty="0" err="1"/>
              <a:t>pemilik</a:t>
            </a:r>
            <a:r>
              <a:rPr lang="en-US" sz="3600" b="1" dirty="0"/>
              <a:t> </a:t>
            </a:r>
            <a:r>
              <a:rPr lang="en-US" sz="3600" b="1" dirty="0" err="1"/>
              <a:t>tertentu</a:t>
            </a:r>
            <a:r>
              <a:rPr lang="en-US" sz="3600" b="1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600" b="1" dirty="0" err="1"/>
              <a:t>Ada</a:t>
            </a:r>
            <a:r>
              <a:rPr lang="en-US" sz="3600" b="1" dirty="0"/>
              <a:t> </a:t>
            </a:r>
            <a:r>
              <a:rPr lang="en-US" sz="3600" b="1" dirty="0" err="1"/>
              <a:t>beberapa</a:t>
            </a:r>
            <a:r>
              <a:rPr lang="en-US" sz="3600" b="1" dirty="0"/>
              <a:t> </a:t>
            </a:r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akun</a:t>
            </a:r>
            <a:r>
              <a:rPr lang="en-US" sz="3600" b="1" dirty="0"/>
              <a:t> yang </a:t>
            </a:r>
            <a:r>
              <a:rPr lang="en-US" sz="3600" b="1" dirty="0" err="1"/>
              <a:t>telah</a:t>
            </a:r>
            <a:r>
              <a:rPr lang="en-US" sz="3600" b="1" dirty="0"/>
              <a:t> </a:t>
            </a:r>
            <a:r>
              <a:rPr lang="en-US" sz="3600" b="1" dirty="0" err="1"/>
              <a:t>digunakan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pertemuan</a:t>
            </a:r>
            <a:r>
              <a:rPr lang="en-US" sz="3600" b="1" dirty="0"/>
              <a:t> </a:t>
            </a:r>
            <a:r>
              <a:rPr lang="en-US" sz="3600" b="1" dirty="0" err="1"/>
              <a:t>sblmnya</a:t>
            </a:r>
            <a:r>
              <a:rPr lang="en-US" sz="3600" b="1" dirty="0"/>
              <a:t>, </a:t>
            </a:r>
            <a:r>
              <a:rPr lang="en-US" sz="3600" b="1" dirty="0" err="1"/>
              <a:t>seperti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9999"/>
                </a:solidFill>
              </a:rPr>
              <a:t>cash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009999"/>
                </a:solidFill>
              </a:rPr>
              <a:t>salaries expense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009999"/>
                </a:solidFill>
              </a:rPr>
              <a:t>accounts payable</a:t>
            </a:r>
            <a:r>
              <a:rPr lang="en-US" sz="3600" b="1" dirty="0"/>
              <a:t>, </a:t>
            </a:r>
            <a:r>
              <a:rPr lang="en-US" sz="3600" b="1" dirty="0" err="1"/>
              <a:t>dll</a:t>
            </a:r>
            <a:r>
              <a:rPr lang="en-US" sz="3600" b="1" dirty="0"/>
              <a:t>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0233"/>
              </a:buClr>
              <a:buFont typeface="Wingdings" pitchFamily="2" charset="2"/>
              <a:buChar char="l"/>
            </a:pPr>
            <a:endParaRPr lang="en-US" sz="3600" b="1" dirty="0"/>
          </a:p>
          <a:p>
            <a:pPr marL="457200" indent="-457200" eaLnBrk="1" hangingPunct="1">
              <a:lnSpc>
                <a:spcPct val="90000"/>
              </a:lnSpc>
              <a:buClr>
                <a:srgbClr val="F60233"/>
              </a:buClr>
              <a:buFont typeface="Wingdings" pitchFamily="2" charset="2"/>
              <a:buChar char="l"/>
            </a:pPr>
            <a:endParaRPr lang="en-US" sz="3600" b="1" dirty="0"/>
          </a:p>
          <a:p>
            <a:pPr marL="871538" lvl="1" indent="-300038" eaLnBrk="1" hangingPunct="1">
              <a:lnSpc>
                <a:spcPct val="90000"/>
              </a:lnSpc>
              <a:buClr>
                <a:srgbClr val="F60233"/>
              </a:buClr>
              <a:buFont typeface="Wingdings" pitchFamily="2" charset="2"/>
              <a:buNone/>
            </a:pP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601200" cy="193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PERLUASAN PERSAMAAN DASAR DAN ATURAN SERTA PENGARUH DEBIT/KREDIT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5886450" y="3867150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64" name="Group 75"/>
          <p:cNvGrpSpPr>
            <a:grpSpLocks/>
          </p:cNvGrpSpPr>
          <p:nvPr/>
        </p:nvGrpSpPr>
        <p:grpSpPr bwMode="auto">
          <a:xfrm>
            <a:off x="914400" y="1905000"/>
            <a:ext cx="7848600" cy="4946650"/>
            <a:chOff x="564" y="1204"/>
            <a:chExt cx="4944" cy="3116"/>
          </a:xfrm>
        </p:grpSpPr>
        <p:grpSp>
          <p:nvGrpSpPr>
            <p:cNvPr id="40965" name="Group 6"/>
            <p:cNvGrpSpPr>
              <a:grpSpLocks/>
            </p:cNvGrpSpPr>
            <p:nvPr/>
          </p:nvGrpSpPr>
          <p:grpSpPr bwMode="auto">
            <a:xfrm>
              <a:off x="1861" y="1204"/>
              <a:ext cx="1042" cy="400"/>
              <a:chOff x="1861" y="1204"/>
              <a:chExt cx="1042" cy="400"/>
            </a:xfrm>
          </p:grpSpPr>
          <p:sp>
            <p:nvSpPr>
              <p:cNvPr id="28676" name="Rectangle 4"/>
              <p:cNvSpPr>
                <a:spLocks noChangeArrowheads="1"/>
              </p:cNvSpPr>
              <p:nvPr/>
            </p:nvSpPr>
            <p:spPr bwMode="auto">
              <a:xfrm>
                <a:off x="1924" y="1204"/>
                <a:ext cx="976" cy="400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7144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5" name="Rectangle 5"/>
              <p:cNvSpPr>
                <a:spLocks noChangeArrowheads="1"/>
              </p:cNvSpPr>
              <p:nvPr/>
            </p:nvSpPr>
            <p:spPr bwMode="auto">
              <a:xfrm>
                <a:off x="1861" y="1249"/>
                <a:ext cx="1042" cy="2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2500" b="1">
                    <a:latin typeface="Times New Roman" pitchFamily="18" charset="0"/>
                  </a:rPr>
                  <a:t>Liabilities</a:t>
                </a:r>
              </a:p>
            </p:txBody>
          </p:sp>
        </p:grpSp>
        <p:grpSp>
          <p:nvGrpSpPr>
            <p:cNvPr id="40966" name="Group 9"/>
            <p:cNvGrpSpPr>
              <a:grpSpLocks/>
            </p:cNvGrpSpPr>
            <p:nvPr/>
          </p:nvGrpSpPr>
          <p:grpSpPr bwMode="auto">
            <a:xfrm>
              <a:off x="568" y="1204"/>
              <a:ext cx="976" cy="400"/>
              <a:chOff x="568" y="1204"/>
              <a:chExt cx="976" cy="400"/>
            </a:xfrm>
          </p:grpSpPr>
          <p:sp>
            <p:nvSpPr>
              <p:cNvPr id="28679" name="Rectangle 7"/>
              <p:cNvSpPr>
                <a:spLocks noChangeArrowheads="1"/>
              </p:cNvSpPr>
              <p:nvPr/>
            </p:nvSpPr>
            <p:spPr bwMode="auto">
              <a:xfrm>
                <a:off x="568" y="1204"/>
                <a:ext cx="976" cy="4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4E47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3" name="Rectangle 8"/>
              <p:cNvSpPr>
                <a:spLocks noChangeArrowheads="1"/>
              </p:cNvSpPr>
              <p:nvPr/>
            </p:nvSpPr>
            <p:spPr bwMode="auto">
              <a:xfrm>
                <a:off x="757" y="1251"/>
                <a:ext cx="658" cy="2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500" b="1">
                    <a:latin typeface="Times New Roman" pitchFamily="18" charset="0"/>
                  </a:rPr>
                  <a:t>Assets</a:t>
                </a:r>
              </a:p>
            </p:txBody>
          </p:sp>
        </p:grpSp>
        <p:grpSp>
          <p:nvGrpSpPr>
            <p:cNvPr id="40967" name="Group 12"/>
            <p:cNvGrpSpPr>
              <a:grpSpLocks/>
            </p:cNvGrpSpPr>
            <p:nvPr/>
          </p:nvGrpSpPr>
          <p:grpSpPr bwMode="auto">
            <a:xfrm>
              <a:off x="3220" y="1204"/>
              <a:ext cx="2272" cy="388"/>
              <a:chOff x="3220" y="1204"/>
              <a:chExt cx="2272" cy="388"/>
            </a:xfrm>
          </p:grpSpPr>
          <p:sp>
            <p:nvSpPr>
              <p:cNvPr id="28682" name="Rectangle 10"/>
              <p:cNvSpPr>
                <a:spLocks noChangeArrowheads="1"/>
              </p:cNvSpPr>
              <p:nvPr/>
            </p:nvSpPr>
            <p:spPr bwMode="auto">
              <a:xfrm>
                <a:off x="3220" y="1204"/>
                <a:ext cx="2272" cy="388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00279F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1" name="Rectangle 11"/>
              <p:cNvSpPr>
                <a:spLocks noChangeArrowheads="1"/>
              </p:cNvSpPr>
              <p:nvPr/>
            </p:nvSpPr>
            <p:spPr bwMode="auto">
              <a:xfrm>
                <a:off x="3577" y="1261"/>
                <a:ext cx="1582" cy="2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2500" b="1">
                    <a:latin typeface="Times New Roman" pitchFamily="18" charset="0"/>
                  </a:rPr>
                  <a:t>Owner’s Equity</a:t>
                </a:r>
              </a:p>
            </p:txBody>
          </p:sp>
        </p:grpSp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1597" y="2041"/>
              <a:ext cx="28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5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40969" name="Rectangle 14"/>
            <p:cNvSpPr>
              <a:spLocks noChangeArrowheads="1"/>
            </p:cNvSpPr>
            <p:nvPr/>
          </p:nvSpPr>
          <p:spPr bwMode="auto">
            <a:xfrm>
              <a:off x="2929" y="2041"/>
              <a:ext cx="28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5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0970" name="Rectangle 15"/>
            <p:cNvSpPr>
              <a:spLocks noChangeArrowheads="1"/>
            </p:cNvSpPr>
            <p:nvPr/>
          </p:nvSpPr>
          <p:spPr bwMode="auto">
            <a:xfrm>
              <a:off x="4225" y="2041"/>
              <a:ext cx="28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500" b="1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40971" name="Rectangle 16"/>
            <p:cNvSpPr>
              <a:spLocks noChangeArrowheads="1"/>
            </p:cNvSpPr>
            <p:nvPr/>
          </p:nvSpPr>
          <p:spPr bwMode="auto">
            <a:xfrm>
              <a:off x="2929" y="1273"/>
              <a:ext cx="28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5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0972" name="Rectangle 17"/>
            <p:cNvSpPr>
              <a:spLocks noChangeArrowheads="1"/>
            </p:cNvSpPr>
            <p:nvPr/>
          </p:nvSpPr>
          <p:spPr bwMode="auto">
            <a:xfrm>
              <a:off x="1597" y="1273"/>
              <a:ext cx="28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5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40973" name="Rectangle 18"/>
            <p:cNvSpPr>
              <a:spLocks noChangeArrowheads="1"/>
            </p:cNvSpPr>
            <p:nvPr/>
          </p:nvSpPr>
          <p:spPr bwMode="auto">
            <a:xfrm>
              <a:off x="2929" y="3385"/>
              <a:ext cx="28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5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0974" name="Rectangle 19"/>
            <p:cNvSpPr>
              <a:spLocks noChangeArrowheads="1"/>
            </p:cNvSpPr>
            <p:nvPr/>
          </p:nvSpPr>
          <p:spPr bwMode="auto">
            <a:xfrm>
              <a:off x="4225" y="3385"/>
              <a:ext cx="28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500" b="1">
                  <a:latin typeface="Times New Roman" pitchFamily="18" charset="0"/>
                </a:rPr>
                <a:t>-</a:t>
              </a:r>
            </a:p>
          </p:txBody>
        </p:sp>
        <p:grpSp>
          <p:nvGrpSpPr>
            <p:cNvPr id="40975" name="Group 28"/>
            <p:cNvGrpSpPr>
              <a:grpSpLocks/>
            </p:cNvGrpSpPr>
            <p:nvPr/>
          </p:nvGrpSpPr>
          <p:grpSpPr bwMode="auto">
            <a:xfrm>
              <a:off x="564" y="1924"/>
              <a:ext cx="996" cy="1052"/>
              <a:chOff x="564" y="1924"/>
              <a:chExt cx="996" cy="1052"/>
            </a:xfrm>
          </p:grpSpPr>
          <p:grpSp>
            <p:nvGrpSpPr>
              <p:cNvPr id="41022" name="Group 26"/>
              <p:cNvGrpSpPr>
                <a:grpSpLocks/>
              </p:cNvGrpSpPr>
              <p:nvPr/>
            </p:nvGrpSpPr>
            <p:grpSpPr bwMode="auto">
              <a:xfrm>
                <a:off x="564" y="1924"/>
                <a:ext cx="996" cy="1052"/>
                <a:chOff x="564" y="1924"/>
                <a:chExt cx="996" cy="1052"/>
              </a:xfrm>
            </p:grpSpPr>
            <p:sp>
              <p:nvSpPr>
                <p:cNvPr id="28692" name="Rectangle 20"/>
                <p:cNvSpPr>
                  <a:spLocks noChangeArrowheads="1"/>
                </p:cNvSpPr>
                <p:nvPr/>
              </p:nvSpPr>
              <p:spPr bwMode="auto">
                <a:xfrm>
                  <a:off x="568" y="1924"/>
                  <a:ext cx="976" cy="104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004E47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025" name="Rectangle 21"/>
                <p:cNvSpPr>
                  <a:spLocks noChangeArrowheads="1"/>
                </p:cNvSpPr>
                <p:nvPr/>
              </p:nvSpPr>
              <p:spPr bwMode="auto">
                <a:xfrm>
                  <a:off x="733" y="2043"/>
                  <a:ext cx="658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Assets</a:t>
                  </a:r>
                </a:p>
              </p:txBody>
            </p:sp>
            <p:sp>
              <p:nvSpPr>
                <p:cNvPr id="41026" name="Line 22"/>
                <p:cNvSpPr>
                  <a:spLocks noChangeShapeType="1"/>
                </p:cNvSpPr>
                <p:nvPr/>
              </p:nvSpPr>
              <p:spPr bwMode="auto">
                <a:xfrm>
                  <a:off x="564" y="2436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7" name="Rectangle 23"/>
                <p:cNvSpPr>
                  <a:spLocks noChangeArrowheads="1"/>
                </p:cNvSpPr>
                <p:nvPr/>
              </p:nvSpPr>
              <p:spPr bwMode="auto">
                <a:xfrm>
                  <a:off x="589" y="2473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Dr.</a:t>
                  </a:r>
                </a:p>
              </p:txBody>
            </p:sp>
            <p:sp>
              <p:nvSpPr>
                <p:cNvPr id="41028" name="Rectangle 24"/>
                <p:cNvSpPr>
                  <a:spLocks noChangeArrowheads="1"/>
                </p:cNvSpPr>
                <p:nvPr/>
              </p:nvSpPr>
              <p:spPr bwMode="auto">
                <a:xfrm>
                  <a:off x="1069" y="2473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Cr.</a:t>
                  </a:r>
                </a:p>
              </p:txBody>
            </p:sp>
            <p:sp>
              <p:nvSpPr>
                <p:cNvPr id="41029" name="Line 25"/>
                <p:cNvSpPr>
                  <a:spLocks noChangeShapeType="1"/>
                </p:cNvSpPr>
                <p:nvPr/>
              </p:nvSpPr>
              <p:spPr bwMode="auto">
                <a:xfrm>
                  <a:off x="1068" y="2436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23" name="Rectangle 27"/>
              <p:cNvSpPr>
                <a:spLocks noChangeArrowheads="1"/>
              </p:cNvSpPr>
              <p:nvPr/>
            </p:nvSpPr>
            <p:spPr bwMode="auto">
              <a:xfrm>
                <a:off x="709" y="2677"/>
                <a:ext cx="718" cy="2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200" b="1">
                    <a:latin typeface="Times New Roman" pitchFamily="18" charset="0"/>
                  </a:rPr>
                  <a:t>+         -</a:t>
                </a:r>
              </a:p>
            </p:txBody>
          </p:sp>
        </p:grpSp>
        <p:grpSp>
          <p:nvGrpSpPr>
            <p:cNvPr id="40976" name="Group 37"/>
            <p:cNvGrpSpPr>
              <a:grpSpLocks/>
            </p:cNvGrpSpPr>
            <p:nvPr/>
          </p:nvGrpSpPr>
          <p:grpSpPr bwMode="auto">
            <a:xfrm>
              <a:off x="1884" y="1924"/>
              <a:ext cx="996" cy="1052"/>
              <a:chOff x="1884" y="1924"/>
              <a:chExt cx="996" cy="1052"/>
            </a:xfrm>
          </p:grpSpPr>
          <p:grpSp>
            <p:nvGrpSpPr>
              <p:cNvPr id="41014" name="Group 35"/>
              <p:cNvGrpSpPr>
                <a:grpSpLocks/>
              </p:cNvGrpSpPr>
              <p:nvPr/>
            </p:nvGrpSpPr>
            <p:grpSpPr bwMode="auto">
              <a:xfrm>
                <a:off x="1884" y="1924"/>
                <a:ext cx="996" cy="1052"/>
                <a:chOff x="1884" y="1924"/>
                <a:chExt cx="996" cy="1052"/>
              </a:xfrm>
            </p:grpSpPr>
            <p:sp>
              <p:nvSpPr>
                <p:cNvPr id="28701" name="Rectangle 29"/>
                <p:cNvSpPr>
                  <a:spLocks noChangeArrowheads="1"/>
                </p:cNvSpPr>
                <p:nvPr/>
              </p:nvSpPr>
              <p:spPr bwMode="auto">
                <a:xfrm>
                  <a:off x="1888" y="1924"/>
                  <a:ext cx="976" cy="1048"/>
                </a:xfrm>
                <a:prstGeom prst="rect">
                  <a:avLst/>
                </a:prstGeom>
                <a:solidFill>
                  <a:srgbClr val="FDE3BA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7144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017" name="Rectangle 30"/>
                <p:cNvSpPr>
                  <a:spLocks noChangeArrowheads="1"/>
                </p:cNvSpPr>
                <p:nvPr/>
              </p:nvSpPr>
              <p:spPr bwMode="auto">
                <a:xfrm>
                  <a:off x="1909" y="2043"/>
                  <a:ext cx="958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Liabilities</a:t>
                  </a:r>
                </a:p>
              </p:txBody>
            </p:sp>
            <p:sp>
              <p:nvSpPr>
                <p:cNvPr id="41018" name="Line 31"/>
                <p:cNvSpPr>
                  <a:spLocks noChangeShapeType="1"/>
                </p:cNvSpPr>
                <p:nvPr/>
              </p:nvSpPr>
              <p:spPr bwMode="auto">
                <a:xfrm>
                  <a:off x="1884" y="2424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9" name="Rectangle 32"/>
                <p:cNvSpPr>
                  <a:spLocks noChangeArrowheads="1"/>
                </p:cNvSpPr>
                <p:nvPr/>
              </p:nvSpPr>
              <p:spPr bwMode="auto">
                <a:xfrm>
                  <a:off x="1909" y="2461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Dr.</a:t>
                  </a:r>
                </a:p>
              </p:txBody>
            </p:sp>
            <p:sp>
              <p:nvSpPr>
                <p:cNvPr id="41020" name="Rectangle 33"/>
                <p:cNvSpPr>
                  <a:spLocks noChangeArrowheads="1"/>
                </p:cNvSpPr>
                <p:nvPr/>
              </p:nvSpPr>
              <p:spPr bwMode="auto">
                <a:xfrm>
                  <a:off x="2389" y="2461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Cr.</a:t>
                  </a:r>
                </a:p>
              </p:txBody>
            </p:sp>
            <p:sp>
              <p:nvSpPr>
                <p:cNvPr id="41021" name="Line 34"/>
                <p:cNvSpPr>
                  <a:spLocks noChangeShapeType="1"/>
                </p:cNvSpPr>
                <p:nvPr/>
              </p:nvSpPr>
              <p:spPr bwMode="auto">
                <a:xfrm>
                  <a:off x="2376" y="2436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15" name="Rectangle 36"/>
              <p:cNvSpPr>
                <a:spLocks noChangeArrowheads="1"/>
              </p:cNvSpPr>
              <p:nvPr/>
            </p:nvSpPr>
            <p:spPr bwMode="auto">
              <a:xfrm>
                <a:off x="2041" y="2677"/>
                <a:ext cx="718" cy="2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200" b="1">
                    <a:latin typeface="Times New Roman" pitchFamily="18" charset="0"/>
                  </a:rPr>
                  <a:t>-         +</a:t>
                </a:r>
              </a:p>
            </p:txBody>
          </p:sp>
        </p:grpSp>
        <p:grpSp>
          <p:nvGrpSpPr>
            <p:cNvPr id="40977" name="Group 46"/>
            <p:cNvGrpSpPr>
              <a:grpSpLocks/>
            </p:cNvGrpSpPr>
            <p:nvPr/>
          </p:nvGrpSpPr>
          <p:grpSpPr bwMode="auto">
            <a:xfrm>
              <a:off x="4512" y="1921"/>
              <a:ext cx="996" cy="1055"/>
              <a:chOff x="4512" y="1921"/>
              <a:chExt cx="996" cy="1055"/>
            </a:xfrm>
          </p:grpSpPr>
          <p:grpSp>
            <p:nvGrpSpPr>
              <p:cNvPr id="41006" name="Group 44"/>
              <p:cNvGrpSpPr>
                <a:grpSpLocks/>
              </p:cNvGrpSpPr>
              <p:nvPr/>
            </p:nvGrpSpPr>
            <p:grpSpPr bwMode="auto">
              <a:xfrm>
                <a:off x="4512" y="1921"/>
                <a:ext cx="996" cy="1055"/>
                <a:chOff x="4512" y="1921"/>
                <a:chExt cx="996" cy="1055"/>
              </a:xfrm>
            </p:grpSpPr>
            <p:sp>
              <p:nvSpPr>
                <p:cNvPr id="28710" name="Rectangle 38"/>
                <p:cNvSpPr>
                  <a:spLocks noChangeArrowheads="1"/>
                </p:cNvSpPr>
                <p:nvPr/>
              </p:nvSpPr>
              <p:spPr bwMode="auto">
                <a:xfrm>
                  <a:off x="4516" y="1924"/>
                  <a:ext cx="976" cy="1048"/>
                </a:xfrm>
                <a:prstGeom prst="rect">
                  <a:avLst/>
                </a:prstGeom>
                <a:solidFill>
                  <a:srgbClr val="A2C1F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00279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009" name="Line 39"/>
                <p:cNvSpPr>
                  <a:spLocks noChangeShapeType="1"/>
                </p:cNvSpPr>
                <p:nvPr/>
              </p:nvSpPr>
              <p:spPr bwMode="auto">
                <a:xfrm>
                  <a:off x="4512" y="2424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0" name="Rectangle 40"/>
                <p:cNvSpPr>
                  <a:spLocks noChangeArrowheads="1"/>
                </p:cNvSpPr>
                <p:nvPr/>
              </p:nvSpPr>
              <p:spPr bwMode="auto">
                <a:xfrm>
                  <a:off x="4537" y="2461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Dr.</a:t>
                  </a:r>
                </a:p>
              </p:txBody>
            </p:sp>
            <p:sp>
              <p:nvSpPr>
                <p:cNvPr id="41011" name="Rectangle 41"/>
                <p:cNvSpPr>
                  <a:spLocks noChangeArrowheads="1"/>
                </p:cNvSpPr>
                <p:nvPr/>
              </p:nvSpPr>
              <p:spPr bwMode="auto">
                <a:xfrm>
                  <a:off x="5017" y="2461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Cr.</a:t>
                  </a:r>
                </a:p>
              </p:txBody>
            </p:sp>
            <p:sp>
              <p:nvSpPr>
                <p:cNvPr id="41012" name="Rectangle 42"/>
                <p:cNvSpPr>
                  <a:spLocks noChangeArrowheads="1"/>
                </p:cNvSpPr>
                <p:nvPr/>
              </p:nvSpPr>
              <p:spPr bwMode="auto">
                <a:xfrm>
                  <a:off x="4597" y="1921"/>
                  <a:ext cx="814" cy="47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Owner’s Drawing</a:t>
                  </a:r>
                </a:p>
              </p:txBody>
            </p:sp>
            <p:sp>
              <p:nvSpPr>
                <p:cNvPr id="41013" name="Line 43"/>
                <p:cNvSpPr>
                  <a:spLocks noChangeShapeType="1"/>
                </p:cNvSpPr>
                <p:nvPr/>
              </p:nvSpPr>
              <p:spPr bwMode="auto">
                <a:xfrm>
                  <a:off x="5004" y="2436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07" name="Rectangle 45"/>
              <p:cNvSpPr>
                <a:spLocks noChangeArrowheads="1"/>
              </p:cNvSpPr>
              <p:nvPr/>
            </p:nvSpPr>
            <p:spPr bwMode="auto">
              <a:xfrm>
                <a:off x="4657" y="2677"/>
                <a:ext cx="718" cy="2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200" b="1">
                    <a:latin typeface="Times New Roman" pitchFamily="18" charset="0"/>
                  </a:rPr>
                  <a:t>+         -</a:t>
                </a:r>
              </a:p>
            </p:txBody>
          </p:sp>
        </p:grpSp>
        <p:grpSp>
          <p:nvGrpSpPr>
            <p:cNvPr id="40978" name="Group 55"/>
            <p:cNvGrpSpPr>
              <a:grpSpLocks/>
            </p:cNvGrpSpPr>
            <p:nvPr/>
          </p:nvGrpSpPr>
          <p:grpSpPr bwMode="auto">
            <a:xfrm>
              <a:off x="3216" y="3268"/>
              <a:ext cx="996" cy="1052"/>
              <a:chOff x="3216" y="3268"/>
              <a:chExt cx="996" cy="1052"/>
            </a:xfrm>
          </p:grpSpPr>
          <p:grpSp>
            <p:nvGrpSpPr>
              <p:cNvPr id="40998" name="Group 53"/>
              <p:cNvGrpSpPr>
                <a:grpSpLocks/>
              </p:cNvGrpSpPr>
              <p:nvPr/>
            </p:nvGrpSpPr>
            <p:grpSpPr bwMode="auto">
              <a:xfrm>
                <a:off x="3216" y="3268"/>
                <a:ext cx="996" cy="1052"/>
                <a:chOff x="3216" y="3268"/>
                <a:chExt cx="996" cy="1052"/>
              </a:xfrm>
            </p:grpSpPr>
            <p:sp>
              <p:nvSpPr>
                <p:cNvPr id="28719" name="Rectangle 47"/>
                <p:cNvSpPr>
                  <a:spLocks noChangeArrowheads="1"/>
                </p:cNvSpPr>
                <p:nvPr/>
              </p:nvSpPr>
              <p:spPr bwMode="auto">
                <a:xfrm>
                  <a:off x="3220" y="3268"/>
                  <a:ext cx="976" cy="1048"/>
                </a:xfrm>
                <a:prstGeom prst="rect">
                  <a:avLst/>
                </a:prstGeom>
                <a:solidFill>
                  <a:srgbClr val="A2C1F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00279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001" name="Line 48"/>
                <p:cNvSpPr>
                  <a:spLocks noChangeShapeType="1"/>
                </p:cNvSpPr>
                <p:nvPr/>
              </p:nvSpPr>
              <p:spPr bwMode="auto">
                <a:xfrm>
                  <a:off x="3216" y="3768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2" name="Rectangle 49"/>
                <p:cNvSpPr>
                  <a:spLocks noChangeArrowheads="1"/>
                </p:cNvSpPr>
                <p:nvPr/>
              </p:nvSpPr>
              <p:spPr bwMode="auto">
                <a:xfrm>
                  <a:off x="3241" y="3805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Dr.</a:t>
                  </a:r>
                </a:p>
              </p:txBody>
            </p:sp>
            <p:sp>
              <p:nvSpPr>
                <p:cNvPr id="41003" name="Rectangle 50"/>
                <p:cNvSpPr>
                  <a:spLocks noChangeArrowheads="1"/>
                </p:cNvSpPr>
                <p:nvPr/>
              </p:nvSpPr>
              <p:spPr bwMode="auto">
                <a:xfrm>
                  <a:off x="3721" y="3805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Cr.</a:t>
                  </a:r>
                </a:p>
              </p:txBody>
            </p:sp>
            <p:sp>
              <p:nvSpPr>
                <p:cNvPr id="41004" name="Rectangle 51"/>
                <p:cNvSpPr>
                  <a:spLocks noChangeArrowheads="1"/>
                </p:cNvSpPr>
                <p:nvPr/>
              </p:nvSpPr>
              <p:spPr bwMode="auto">
                <a:xfrm>
                  <a:off x="3253" y="3385"/>
                  <a:ext cx="922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Revenues</a:t>
                  </a:r>
                </a:p>
              </p:txBody>
            </p:sp>
            <p:sp>
              <p:nvSpPr>
                <p:cNvPr id="41005" name="Line 52"/>
                <p:cNvSpPr>
                  <a:spLocks noChangeShapeType="1"/>
                </p:cNvSpPr>
                <p:nvPr/>
              </p:nvSpPr>
              <p:spPr bwMode="auto">
                <a:xfrm>
                  <a:off x="3708" y="3780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99" name="Rectangle 54"/>
              <p:cNvSpPr>
                <a:spLocks noChangeArrowheads="1"/>
              </p:cNvSpPr>
              <p:nvPr/>
            </p:nvSpPr>
            <p:spPr bwMode="auto">
              <a:xfrm>
                <a:off x="3373" y="4021"/>
                <a:ext cx="718" cy="2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200" b="1">
                    <a:latin typeface="Times New Roman" pitchFamily="18" charset="0"/>
                  </a:rPr>
                  <a:t>-         +</a:t>
                </a:r>
              </a:p>
            </p:txBody>
          </p:sp>
        </p:grpSp>
        <p:grpSp>
          <p:nvGrpSpPr>
            <p:cNvPr id="40979" name="Group 64"/>
            <p:cNvGrpSpPr>
              <a:grpSpLocks/>
            </p:cNvGrpSpPr>
            <p:nvPr/>
          </p:nvGrpSpPr>
          <p:grpSpPr bwMode="auto">
            <a:xfrm>
              <a:off x="4512" y="3268"/>
              <a:ext cx="996" cy="1052"/>
              <a:chOff x="4512" y="3268"/>
              <a:chExt cx="996" cy="1052"/>
            </a:xfrm>
          </p:grpSpPr>
          <p:grpSp>
            <p:nvGrpSpPr>
              <p:cNvPr id="40990" name="Group 62"/>
              <p:cNvGrpSpPr>
                <a:grpSpLocks/>
              </p:cNvGrpSpPr>
              <p:nvPr/>
            </p:nvGrpSpPr>
            <p:grpSpPr bwMode="auto">
              <a:xfrm>
                <a:off x="4512" y="3268"/>
                <a:ext cx="996" cy="1052"/>
                <a:chOff x="4512" y="3268"/>
                <a:chExt cx="996" cy="1052"/>
              </a:xfrm>
            </p:grpSpPr>
            <p:sp>
              <p:nvSpPr>
                <p:cNvPr id="28728" name="Rectangle 56"/>
                <p:cNvSpPr>
                  <a:spLocks noChangeArrowheads="1"/>
                </p:cNvSpPr>
                <p:nvPr/>
              </p:nvSpPr>
              <p:spPr bwMode="auto">
                <a:xfrm>
                  <a:off x="4516" y="3268"/>
                  <a:ext cx="976" cy="1048"/>
                </a:xfrm>
                <a:prstGeom prst="rect">
                  <a:avLst/>
                </a:prstGeom>
                <a:solidFill>
                  <a:srgbClr val="A2C1FE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00279F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993" name="Line 57"/>
                <p:cNvSpPr>
                  <a:spLocks noChangeShapeType="1"/>
                </p:cNvSpPr>
                <p:nvPr/>
              </p:nvSpPr>
              <p:spPr bwMode="auto">
                <a:xfrm>
                  <a:off x="4512" y="3768"/>
                  <a:ext cx="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Rectangle 58"/>
                <p:cNvSpPr>
                  <a:spLocks noChangeArrowheads="1"/>
                </p:cNvSpPr>
                <p:nvPr/>
              </p:nvSpPr>
              <p:spPr bwMode="auto">
                <a:xfrm>
                  <a:off x="4537" y="3805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Dr.</a:t>
                  </a:r>
                </a:p>
              </p:txBody>
            </p:sp>
            <p:sp>
              <p:nvSpPr>
                <p:cNvPr id="40995" name="Rectangle 59"/>
                <p:cNvSpPr>
                  <a:spLocks noChangeArrowheads="1"/>
                </p:cNvSpPr>
                <p:nvPr/>
              </p:nvSpPr>
              <p:spPr bwMode="auto">
                <a:xfrm>
                  <a:off x="5017" y="3805"/>
                  <a:ext cx="45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Cr.</a:t>
                  </a:r>
                </a:p>
              </p:txBody>
            </p:sp>
            <p:sp>
              <p:nvSpPr>
                <p:cNvPr id="40996" name="Rectangle 60"/>
                <p:cNvSpPr>
                  <a:spLocks noChangeArrowheads="1"/>
                </p:cNvSpPr>
                <p:nvPr/>
              </p:nvSpPr>
              <p:spPr bwMode="auto">
                <a:xfrm>
                  <a:off x="4597" y="3385"/>
                  <a:ext cx="81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Expenses</a:t>
                  </a:r>
                </a:p>
              </p:txBody>
            </p:sp>
            <p:sp>
              <p:nvSpPr>
                <p:cNvPr id="40997" name="Line 61"/>
                <p:cNvSpPr>
                  <a:spLocks noChangeShapeType="1"/>
                </p:cNvSpPr>
                <p:nvPr/>
              </p:nvSpPr>
              <p:spPr bwMode="auto">
                <a:xfrm>
                  <a:off x="5004" y="3780"/>
                  <a:ext cx="0" cy="5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91" name="Rectangle 63"/>
              <p:cNvSpPr>
                <a:spLocks noChangeArrowheads="1"/>
              </p:cNvSpPr>
              <p:nvPr/>
            </p:nvSpPr>
            <p:spPr bwMode="auto">
              <a:xfrm>
                <a:off x="4657" y="4021"/>
                <a:ext cx="718" cy="2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200" b="1">
                    <a:latin typeface="Times New Roman" pitchFamily="18" charset="0"/>
                  </a:rPr>
                  <a:t>+         -</a:t>
                </a:r>
              </a:p>
            </p:txBody>
          </p:sp>
        </p:grpSp>
        <p:grpSp>
          <p:nvGrpSpPr>
            <p:cNvPr id="40980" name="Group 74"/>
            <p:cNvGrpSpPr>
              <a:grpSpLocks/>
            </p:cNvGrpSpPr>
            <p:nvPr/>
          </p:nvGrpSpPr>
          <p:grpSpPr bwMode="auto">
            <a:xfrm>
              <a:off x="3216" y="1921"/>
              <a:ext cx="996" cy="1055"/>
              <a:chOff x="3216" y="1921"/>
              <a:chExt cx="996" cy="1055"/>
            </a:xfrm>
          </p:grpSpPr>
          <p:grpSp>
            <p:nvGrpSpPr>
              <p:cNvPr id="40981" name="Group 72"/>
              <p:cNvGrpSpPr>
                <a:grpSpLocks/>
              </p:cNvGrpSpPr>
              <p:nvPr/>
            </p:nvGrpSpPr>
            <p:grpSpPr bwMode="auto">
              <a:xfrm>
                <a:off x="3216" y="1921"/>
                <a:ext cx="996" cy="1051"/>
                <a:chOff x="3216" y="1921"/>
                <a:chExt cx="996" cy="1051"/>
              </a:xfrm>
            </p:grpSpPr>
            <p:grpSp>
              <p:nvGrpSpPr>
                <p:cNvPr id="40983" name="Group 70"/>
                <p:cNvGrpSpPr>
                  <a:grpSpLocks/>
                </p:cNvGrpSpPr>
                <p:nvPr/>
              </p:nvGrpSpPr>
              <p:grpSpPr bwMode="auto">
                <a:xfrm>
                  <a:off x="3216" y="1921"/>
                  <a:ext cx="996" cy="1051"/>
                  <a:chOff x="3216" y="1921"/>
                  <a:chExt cx="996" cy="1051"/>
                </a:xfrm>
              </p:grpSpPr>
              <p:sp>
                <p:nvSpPr>
                  <p:cNvPr id="28737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220" y="1924"/>
                    <a:ext cx="976" cy="1048"/>
                  </a:xfrm>
                  <a:prstGeom prst="rect">
                    <a:avLst/>
                  </a:prstGeom>
                  <a:solidFill>
                    <a:srgbClr val="A2C1F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00279F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098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424"/>
                    <a:ext cx="99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241" y="2461"/>
                    <a:ext cx="454" cy="26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90463" tIns="44438" rIns="90463" bIns="44438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200" b="1">
                        <a:latin typeface="Times New Roman" pitchFamily="18" charset="0"/>
                      </a:rPr>
                      <a:t>Dr.</a:t>
                    </a:r>
                  </a:p>
                </p:txBody>
              </p:sp>
              <p:sp>
                <p:nvSpPr>
                  <p:cNvPr id="4098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721" y="2461"/>
                    <a:ext cx="454" cy="26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90463" tIns="44438" rIns="90463" bIns="44438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200" b="1">
                        <a:latin typeface="Times New Roman" pitchFamily="18" charset="0"/>
                      </a:rPr>
                      <a:t>Cr.</a:t>
                    </a:r>
                  </a:p>
                </p:txBody>
              </p:sp>
              <p:sp>
                <p:nvSpPr>
                  <p:cNvPr id="4098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1921"/>
                    <a:ext cx="814" cy="47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90463" tIns="44438" rIns="90463" bIns="44438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200" b="1">
                        <a:latin typeface="Times New Roman" pitchFamily="18" charset="0"/>
                      </a:rPr>
                      <a:t>Owner’s Capital</a:t>
                    </a:r>
                  </a:p>
                </p:txBody>
              </p:sp>
            </p:grpSp>
            <p:sp>
              <p:nvSpPr>
                <p:cNvPr id="40984" name="Rectangle 71"/>
                <p:cNvSpPr>
                  <a:spLocks noChangeArrowheads="1"/>
                </p:cNvSpPr>
                <p:nvPr/>
              </p:nvSpPr>
              <p:spPr bwMode="auto">
                <a:xfrm>
                  <a:off x="3373" y="2677"/>
                  <a:ext cx="718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63" tIns="44438" rIns="90463" bIns="444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200" b="1">
                      <a:latin typeface="Times New Roman" pitchFamily="18" charset="0"/>
                    </a:rPr>
                    <a:t>-         +</a:t>
                  </a:r>
                </a:p>
              </p:txBody>
            </p:sp>
          </p:grpSp>
          <p:sp>
            <p:nvSpPr>
              <p:cNvPr id="40982" name="Line 73"/>
              <p:cNvSpPr>
                <a:spLocks noChangeShapeType="1"/>
              </p:cNvSpPr>
              <p:nvPr/>
            </p:nvSpPr>
            <p:spPr bwMode="auto">
              <a:xfrm>
                <a:off x="3708" y="2436"/>
                <a:ext cx="0" cy="5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/>
              <a:t>Yang manakah dari pernyataan debit dan kredit di bawah ini yang salah?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defTabSz="914400" eaLnBrk="1" hangingPunct="1">
              <a:buFontTx/>
              <a:buNone/>
            </a:pPr>
            <a:r>
              <a:rPr lang="en-US"/>
              <a:t>a.	They can be abbreviated as Dr. and Cr. </a:t>
            </a:r>
          </a:p>
          <a:p>
            <a:pPr marL="990600" lvl="1" indent="-533400" defTabSz="914400" eaLnBrk="1" hangingPunct="1">
              <a:buFontTx/>
              <a:buNone/>
            </a:pPr>
            <a:r>
              <a:rPr lang="en-US"/>
              <a:t>b.	They can be interpreted to mean increase and decrease.</a:t>
            </a:r>
          </a:p>
          <a:p>
            <a:pPr marL="990600" lvl="1" indent="-533400" defTabSz="914400" eaLnBrk="1" hangingPunct="1">
              <a:buFontTx/>
              <a:buNone/>
            </a:pPr>
            <a:r>
              <a:rPr lang="en-US"/>
              <a:t>c.	They can be used to describe the balance of an account.</a:t>
            </a:r>
          </a:p>
          <a:p>
            <a:pPr marL="990600" lvl="1" indent="-533400" defTabSz="914400" eaLnBrk="1" hangingPunct="1">
              <a:buFontTx/>
              <a:buNone/>
            </a:pPr>
            <a:r>
              <a:rPr lang="en-US"/>
              <a:t>d.	They can be interpreted to mean left and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/>
              <a:t>Yang manakah dari pernyataan debit dan kredit di bawah ini yang salah?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defTabSz="914400" eaLnBrk="1" hangingPunct="1"/>
            <a:r>
              <a:rPr lang="en-US"/>
              <a:t>They can be abbreviated as Dr. and Cr. </a:t>
            </a:r>
          </a:p>
          <a:p>
            <a:pPr marL="990600" lvl="1" indent="-533400" defTabSz="914400" eaLnBrk="1" hangingPunct="1"/>
            <a:r>
              <a:rPr lang="en-US">
                <a:solidFill>
                  <a:srgbClr val="FF3300"/>
                </a:solidFill>
              </a:rPr>
              <a:t>They can be interpreted to mean increase and decrease</a:t>
            </a:r>
            <a:r>
              <a:rPr lang="en-US"/>
              <a:t>.</a:t>
            </a:r>
          </a:p>
          <a:p>
            <a:pPr marL="990600" lvl="1" indent="-533400" defTabSz="914400" eaLnBrk="1" hangingPunct="1"/>
            <a:r>
              <a:rPr lang="en-US"/>
              <a:t>They can be used to describe the balance of an account.</a:t>
            </a:r>
          </a:p>
          <a:p>
            <a:pPr marL="990600" lvl="1" indent="-533400" defTabSz="914400" eaLnBrk="1" hangingPunct="1"/>
            <a:r>
              <a:rPr lang="en-US"/>
              <a:t>They can be interpreted to mean left and right.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828800" y="396875"/>
            <a:ext cx="5891213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PROSES PENCATATAN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8382000" cy="2743200"/>
          </a:xfrm>
          <a:noFill/>
        </p:spPr>
        <p:txBody>
          <a:bodyPr lIns="96812" tIns="47612" rIns="96812" bIns="47612">
            <a:normAutofit lnSpcReduction="10000"/>
          </a:bodyPr>
          <a:lstStyle/>
          <a:p>
            <a:pPr marL="0" indent="0" defTabSz="400050" eaLnBrk="1" hangingPunct="1">
              <a:lnSpc>
                <a:spcPct val="90000"/>
              </a:lnSpc>
              <a:buFontTx/>
              <a:buNone/>
              <a:tabLst>
                <a:tab pos="342900" algn="l"/>
              </a:tabLst>
            </a:pPr>
            <a:r>
              <a:rPr lang="en-US" sz="3600" b="1">
                <a:solidFill>
                  <a:schemeClr val="hlink"/>
                </a:solidFill>
              </a:rPr>
              <a:t>1</a:t>
            </a:r>
            <a:r>
              <a:rPr lang="en-US" sz="3600" b="1">
                <a:latin typeface="Book Antiqua" pitchFamily="18" charset="0"/>
              </a:rPr>
              <a:t> </a:t>
            </a:r>
            <a:r>
              <a:rPr lang="en-US" sz="2800" b="1"/>
              <a:t>Menganalisis setiap transaksi atas 	pengaruhnya (+, -)</a:t>
            </a:r>
          </a:p>
          <a:p>
            <a:pPr marL="0" indent="0" defTabSz="400050" eaLnBrk="1" hangingPunct="1">
              <a:lnSpc>
                <a:spcPct val="90000"/>
              </a:lnSpc>
              <a:buFontTx/>
              <a:buNone/>
              <a:tabLst>
                <a:tab pos="342900" algn="l"/>
              </a:tabLst>
            </a:pPr>
            <a:r>
              <a:rPr lang="en-US" sz="2800" b="1">
                <a:solidFill>
                  <a:schemeClr val="hlink"/>
                </a:solidFill>
              </a:rPr>
              <a:t>2</a:t>
            </a:r>
            <a:r>
              <a:rPr lang="en-US" sz="2800" b="1">
                <a:latin typeface="Book Antiqua" pitchFamily="18" charset="0"/>
              </a:rPr>
              <a:t> </a:t>
            </a:r>
            <a:r>
              <a:rPr lang="en-US" sz="2800" b="1"/>
              <a:t>Memasukkan informasi transaksi 	ke dalam jurnal</a:t>
            </a:r>
          </a:p>
          <a:p>
            <a:pPr marL="0" indent="0" defTabSz="400050" eaLnBrk="1" hangingPunct="1">
              <a:lnSpc>
                <a:spcPct val="90000"/>
              </a:lnSpc>
              <a:buFontTx/>
              <a:buNone/>
              <a:tabLst>
                <a:tab pos="342900" algn="l"/>
              </a:tabLst>
            </a:pPr>
            <a:r>
              <a:rPr lang="en-US" sz="2800" b="1">
                <a:solidFill>
                  <a:schemeClr val="hlink"/>
                </a:solidFill>
              </a:rPr>
              <a:t>3</a:t>
            </a:r>
            <a:r>
              <a:rPr lang="en-US" sz="2800" b="1">
                <a:latin typeface="Book Antiqua" pitchFamily="18" charset="0"/>
              </a:rPr>
              <a:t> </a:t>
            </a:r>
            <a:r>
              <a:rPr lang="en-US" sz="2800" b="1"/>
              <a:t>Memindahkan informasi jurnal ke akun2 yg tepat di buku besar (ledger)</a:t>
            </a:r>
          </a:p>
        </p:txBody>
      </p:sp>
      <p:pic>
        <p:nvPicPr>
          <p:cNvPr id="31773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76962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0613" y="593725"/>
            <a:ext cx="4879975" cy="731838"/>
          </a:xfrm>
        </p:spPr>
        <p:txBody>
          <a:bodyPr lIns="96812" tIns="47612" rIns="96812" bIns="47612"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JURNAL</a:t>
            </a:r>
            <a:r>
              <a:rPr lang="en-US" sz="15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5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5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46263"/>
            <a:ext cx="7772400" cy="5030787"/>
          </a:xfrm>
          <a:noFill/>
        </p:spPr>
        <p:txBody>
          <a:bodyPr lIns="96812" tIns="47612" rIns="96812" bIns="47612">
            <a:normAutofit fontScale="925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3200" b="1"/>
              <a:t>Transaksi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700" b="1"/>
              <a:t>Transaksi2 pada awalnya dicatat secara kronologis didalam </a:t>
            </a:r>
            <a:r>
              <a:rPr lang="en-US" sz="2700" b="1">
                <a:solidFill>
                  <a:srgbClr val="C00000"/>
                </a:solidFill>
              </a:rPr>
              <a:t>jurnal (journal)</a:t>
            </a:r>
            <a:r>
              <a:rPr lang="en-US" sz="2700" b="1"/>
              <a:t> sebelum dipindahkan ke akun2</a:t>
            </a:r>
          </a:p>
          <a:p>
            <a:pPr eaLnBrk="1" hangingPunct="1">
              <a:buClr>
                <a:schemeClr val="tx1"/>
              </a:buClr>
            </a:pPr>
            <a:r>
              <a:rPr lang="en-US" sz="3200" b="1">
                <a:solidFill>
                  <a:srgbClr val="C00000"/>
                </a:solidFill>
              </a:rPr>
              <a:t>Jurnal umum</a:t>
            </a:r>
            <a:r>
              <a:rPr lang="en-US" sz="3200" b="1"/>
              <a:t> memiliki</a:t>
            </a:r>
          </a:p>
          <a:p>
            <a:pPr eaLnBrk="1" hangingPunct="1">
              <a:buFontTx/>
              <a:buNone/>
            </a:pPr>
            <a:r>
              <a:rPr lang="en-US" sz="3200" b="1"/>
              <a:t>	</a:t>
            </a:r>
            <a:r>
              <a:rPr lang="en-US" sz="3200" b="1">
                <a:solidFill>
                  <a:schemeClr val="hlink"/>
                </a:solidFill>
              </a:rPr>
              <a:t>1</a:t>
            </a:r>
            <a:r>
              <a:rPr lang="en-US" sz="3200" b="1"/>
              <a:t> tempat utk mencantumkan tanggal</a:t>
            </a:r>
          </a:p>
          <a:p>
            <a:pPr eaLnBrk="1" hangingPunct="1">
              <a:buFontTx/>
              <a:buNone/>
            </a:pPr>
            <a:r>
              <a:rPr lang="en-US" sz="3200" b="1"/>
              <a:t>	</a:t>
            </a:r>
            <a:r>
              <a:rPr lang="en-US" sz="3200" b="1">
                <a:solidFill>
                  <a:schemeClr val="hlink"/>
                </a:solidFill>
              </a:rPr>
              <a:t>2</a:t>
            </a:r>
            <a:r>
              <a:rPr lang="en-US" sz="3200" b="1"/>
              <a:t> nama akun dan uraiannya</a:t>
            </a:r>
          </a:p>
          <a:p>
            <a:pPr eaLnBrk="1" hangingPunct="1">
              <a:buFontTx/>
              <a:buNone/>
            </a:pPr>
            <a:r>
              <a:rPr lang="en-US" sz="3200" b="1"/>
              <a:t>	</a:t>
            </a:r>
            <a:r>
              <a:rPr lang="en-US" sz="3200" b="1">
                <a:solidFill>
                  <a:schemeClr val="hlink"/>
                </a:solidFill>
              </a:rPr>
              <a:t>3</a:t>
            </a:r>
            <a:r>
              <a:rPr lang="en-US" sz="3200" b="1"/>
              <a:t> referensi</a:t>
            </a:r>
          </a:p>
          <a:p>
            <a:pPr eaLnBrk="1" hangingPunct="1">
              <a:buFontTx/>
              <a:buNone/>
            </a:pPr>
            <a:r>
              <a:rPr lang="en-US" sz="3200" b="1"/>
              <a:t>	</a:t>
            </a:r>
            <a:r>
              <a:rPr lang="en-US" sz="3200" b="1">
                <a:solidFill>
                  <a:schemeClr val="hlink"/>
                </a:solidFill>
              </a:rPr>
              <a:t>4</a:t>
            </a:r>
            <a:r>
              <a:rPr lang="en-US" sz="3200" b="1"/>
              <a:t> dua kolom jumlah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360613" y="593725"/>
            <a:ext cx="4879975" cy="731838"/>
          </a:xfrm>
        </p:spPr>
        <p:txBody>
          <a:bodyPr lIns="96812" tIns="47612" rIns="96812" bIns="47612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JURNAL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95300" y="1600200"/>
            <a:ext cx="8610600" cy="4648200"/>
          </a:xfrm>
          <a:noFill/>
        </p:spPr>
        <p:txBody>
          <a:bodyPr lIns="96812" tIns="47612" rIns="96812" bIns="47612">
            <a:normAutofit fontScale="92500" lnSpcReduction="10000"/>
          </a:bodyPr>
          <a:lstStyle/>
          <a:p>
            <a:pPr marL="0" indent="0" defTabSz="285750" eaLnBrk="1" hangingPunct="1">
              <a:buFontTx/>
              <a:buNone/>
            </a:pPr>
            <a:r>
              <a:rPr lang="en-US" sz="2800" b="1"/>
              <a:t>Jurnal memberikan beberapa kegunaan yang signifikan pada proses pencatatan:</a:t>
            </a:r>
          </a:p>
          <a:p>
            <a:pPr marL="0" indent="0" defTabSz="285750" eaLnBrk="1" hangingPunct="1">
              <a:buFontTx/>
              <a:buNone/>
            </a:pPr>
            <a:endParaRPr lang="en-US" sz="800" b="1"/>
          </a:p>
          <a:p>
            <a:pPr marL="0" indent="0" defTabSz="285750" eaLnBrk="1" hangingPunct="1">
              <a:buFontTx/>
              <a:buNone/>
            </a:pPr>
            <a:r>
              <a:rPr lang="en-US" sz="2800" b="1">
                <a:solidFill>
                  <a:schemeClr val="hlink"/>
                </a:solidFill>
              </a:rPr>
              <a:t>1</a:t>
            </a:r>
            <a:r>
              <a:rPr lang="en-US" sz="2800" b="1"/>
              <a:t> Mengungkapkan pengaruh lengkap suatu 	transaksi pada satu tempat</a:t>
            </a:r>
          </a:p>
          <a:p>
            <a:pPr marL="0" indent="0" defTabSz="285750" eaLnBrk="1" hangingPunct="1">
              <a:buFontTx/>
              <a:buNone/>
            </a:pPr>
            <a:endParaRPr lang="en-US" sz="800" b="1"/>
          </a:p>
          <a:p>
            <a:pPr marL="0" indent="0" defTabSz="285750" eaLnBrk="1" hangingPunct="1">
              <a:buFontTx/>
              <a:buNone/>
            </a:pPr>
            <a:r>
              <a:rPr lang="en-US" sz="2800" b="1">
                <a:solidFill>
                  <a:schemeClr val="hlink"/>
                </a:solidFill>
              </a:rPr>
              <a:t>2</a:t>
            </a:r>
            <a:r>
              <a:rPr lang="en-US" sz="2800" b="1"/>
              <a:t> Menyediakan catatan transaksi secara 	kronologis</a:t>
            </a:r>
          </a:p>
          <a:p>
            <a:pPr marL="0" indent="0" defTabSz="285750" eaLnBrk="1" hangingPunct="1">
              <a:buFontTx/>
              <a:buNone/>
            </a:pPr>
            <a:endParaRPr lang="en-US" sz="800" b="1"/>
          </a:p>
          <a:p>
            <a:pPr marL="0" indent="0" defTabSz="285750" eaLnBrk="1" hangingPunct="1">
              <a:buFontTx/>
              <a:buNone/>
            </a:pPr>
            <a:r>
              <a:rPr lang="en-US" sz="2800" b="1">
                <a:solidFill>
                  <a:schemeClr val="hlink"/>
                </a:solidFill>
              </a:rPr>
              <a:t>3</a:t>
            </a:r>
            <a:r>
              <a:rPr lang="en-US" sz="2800" b="1"/>
              <a:t> Membantu mencegah atau mengetahui adanya 	kesalahan karena jumlah debit dan kredit untuk 	setiap ayat dapat dengan mudah dibandingkan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350" y="574675"/>
            <a:ext cx="4762500" cy="731838"/>
          </a:xfrm>
        </p:spPr>
        <p:txBody>
          <a:bodyPr lIns="96812" tIns="47612" rIns="96812" bIns="47612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PENJURNALAN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752600"/>
            <a:ext cx="8286750" cy="5051425"/>
          </a:xfrm>
          <a:noFill/>
        </p:spPr>
        <p:txBody>
          <a:bodyPr lIns="96812" tIns="47612" rIns="96812" bIns="47612"/>
          <a:lstStyle/>
          <a:p>
            <a:pPr eaLnBrk="1" hangingPunct="1">
              <a:buClr>
                <a:schemeClr val="tx1"/>
              </a:buClr>
              <a:tabLst>
                <a:tab pos="685800" algn="l"/>
              </a:tabLst>
            </a:pPr>
            <a:r>
              <a:rPr lang="en-US" sz="2800" b="1"/>
              <a:t>Memasukkan data transaksi kedalam jurnal disebut dengan </a:t>
            </a:r>
            <a:r>
              <a:rPr lang="en-US" sz="2800" b="1">
                <a:solidFill>
                  <a:srgbClr val="F60233"/>
                </a:solidFill>
              </a:rPr>
              <a:t>journalizing (penjurnalan)</a:t>
            </a:r>
            <a:r>
              <a:rPr lang="en-US" sz="2800" b="1"/>
              <a:t>.</a:t>
            </a:r>
          </a:p>
          <a:p>
            <a:pPr eaLnBrk="1" hangingPunct="1">
              <a:buClr>
                <a:schemeClr val="tx1"/>
              </a:buClr>
              <a:tabLst>
                <a:tab pos="685800" algn="l"/>
              </a:tabLst>
            </a:pPr>
            <a:r>
              <a:rPr lang="en-US" sz="2800" b="1"/>
              <a:t>Untuk masing2 transaksi akan dibuat ayat2 jurnal yang terpisah</a:t>
            </a:r>
          </a:p>
          <a:p>
            <a:pPr eaLnBrk="1" hangingPunct="1">
              <a:buClr>
                <a:schemeClr val="tx1"/>
              </a:buClr>
              <a:tabLst>
                <a:tab pos="685800" algn="l"/>
              </a:tabLst>
            </a:pPr>
            <a:r>
              <a:rPr lang="en-US" sz="2800" b="1"/>
              <a:t>Satu ayat jurnal yang lengkap akan terdiri dari:</a:t>
            </a:r>
            <a:br>
              <a:rPr lang="en-US" sz="2800" b="1"/>
            </a:br>
            <a:r>
              <a:rPr lang="en-US" sz="2800" b="1">
                <a:solidFill>
                  <a:schemeClr val="hlink"/>
                </a:solidFill>
              </a:rPr>
              <a:t>1</a:t>
            </a:r>
            <a:r>
              <a:rPr lang="en-US" sz="2800" b="1"/>
              <a:t> Tanggal transaksi,</a:t>
            </a:r>
            <a:br>
              <a:rPr lang="en-US" sz="2800" b="1"/>
            </a:br>
            <a:r>
              <a:rPr lang="en-US" sz="2800" b="1">
                <a:solidFill>
                  <a:schemeClr val="hlink"/>
                </a:solidFill>
              </a:rPr>
              <a:t>2</a:t>
            </a:r>
            <a:r>
              <a:rPr lang="en-US" sz="2800" b="1"/>
              <a:t> Akun dan jumlah yang akan didebit dan 	dikredit</a:t>
            </a:r>
          </a:p>
          <a:p>
            <a:pPr eaLnBrk="1" hangingPunct="1">
              <a:buClr>
                <a:schemeClr val="tx1"/>
              </a:buClr>
              <a:buFontTx/>
              <a:buNone/>
              <a:tabLst>
                <a:tab pos="685800" algn="l"/>
              </a:tabLst>
            </a:pPr>
            <a:r>
              <a:rPr lang="en-US" sz="2800" b="1">
                <a:solidFill>
                  <a:schemeClr val="hlink"/>
                </a:solidFill>
              </a:rPr>
              <a:t>	3</a:t>
            </a:r>
            <a:r>
              <a:rPr lang="en-US" sz="2800" b="1"/>
              <a:t> Suatu penjelasan singkat atas transaksi tsb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57338" y="396875"/>
            <a:ext cx="64865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TEKNIK PENJURNALAN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924800" cy="838200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/>
          <a:lstStyle/>
          <a:p>
            <a:pPr marL="1428750" indent="-142875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b="1" dirty="0" err="1"/>
              <a:t>Tanggal</a:t>
            </a:r>
            <a:r>
              <a:rPr lang="en-US" sz="2800" b="1" dirty="0"/>
              <a:t> </a:t>
            </a:r>
            <a:r>
              <a:rPr lang="en-US" sz="2800" b="1" dirty="0" err="1"/>
              <a:t>transaksi</a:t>
            </a:r>
            <a:r>
              <a:rPr lang="en-US" sz="2800" b="1" dirty="0"/>
              <a:t> </a:t>
            </a:r>
            <a:r>
              <a:rPr lang="en-US" sz="2800" b="1" dirty="0" err="1"/>
              <a:t>dimasukkan</a:t>
            </a:r>
            <a:r>
              <a:rPr lang="en-US" sz="2800" b="1" dirty="0"/>
              <a:t> </a:t>
            </a:r>
            <a:r>
              <a:rPr lang="en-US" sz="2800" b="1" dirty="0" err="1"/>
              <a:t>kedalam</a:t>
            </a:r>
            <a:r>
              <a:rPr lang="en-US" sz="2800" b="1" dirty="0"/>
              <a:t> </a:t>
            </a:r>
            <a:r>
              <a:rPr lang="en-US" sz="2800" b="1" dirty="0" err="1"/>
              <a:t>kolom</a:t>
            </a:r>
            <a:r>
              <a:rPr lang="en-US" sz="2800" b="1" dirty="0"/>
              <a:t> </a:t>
            </a:r>
            <a:r>
              <a:rPr lang="en-US" sz="2800" b="1" dirty="0" err="1"/>
              <a:t>tanggal</a:t>
            </a:r>
            <a:endParaRPr lang="en-US" sz="2800" b="1" dirty="0"/>
          </a:p>
        </p:txBody>
      </p:sp>
      <p:grpSp>
        <p:nvGrpSpPr>
          <p:cNvPr id="48132" name="Group 6"/>
          <p:cNvGrpSpPr>
            <a:grpSpLocks/>
          </p:cNvGrpSpPr>
          <p:nvPr/>
        </p:nvGrpSpPr>
        <p:grpSpPr bwMode="auto">
          <a:xfrm>
            <a:off x="838200" y="3429000"/>
            <a:ext cx="7848600" cy="3352800"/>
            <a:chOff x="540" y="2136"/>
            <a:chExt cx="4992" cy="2208"/>
          </a:xfrm>
        </p:grpSpPr>
        <p:sp>
          <p:nvSpPr>
            <p:cNvPr id="48490" name="Rectangle 4"/>
            <p:cNvSpPr>
              <a:spLocks noChangeArrowheads="1"/>
            </p:cNvSpPr>
            <p:nvPr/>
          </p:nvSpPr>
          <p:spPr bwMode="auto">
            <a:xfrm>
              <a:off x="540" y="2136"/>
              <a:ext cx="4992" cy="444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91" name="Rectangle 5"/>
            <p:cNvSpPr>
              <a:spLocks noChangeArrowheads="1"/>
            </p:cNvSpPr>
            <p:nvPr/>
          </p:nvSpPr>
          <p:spPr bwMode="auto">
            <a:xfrm>
              <a:off x="540" y="2592"/>
              <a:ext cx="4992" cy="17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33" name="Group 211"/>
          <p:cNvGrpSpPr>
            <a:grpSpLocks/>
          </p:cNvGrpSpPr>
          <p:nvPr/>
        </p:nvGrpSpPr>
        <p:grpSpPr bwMode="auto">
          <a:xfrm>
            <a:off x="703263" y="3392488"/>
            <a:ext cx="8251825" cy="2073275"/>
            <a:chOff x="443" y="2137"/>
            <a:chExt cx="5198" cy="1306"/>
          </a:xfrm>
        </p:grpSpPr>
        <p:sp>
          <p:nvSpPr>
            <p:cNvPr id="48290" name="Rectangle 11"/>
            <p:cNvSpPr>
              <a:spLocks noChangeArrowheads="1"/>
            </p:cNvSpPr>
            <p:nvPr/>
          </p:nvSpPr>
          <p:spPr bwMode="auto">
            <a:xfrm>
              <a:off x="443" y="215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291" name="Rectangle 12"/>
            <p:cNvSpPr>
              <a:spLocks noChangeArrowheads="1"/>
            </p:cNvSpPr>
            <p:nvPr/>
          </p:nvSpPr>
          <p:spPr bwMode="auto">
            <a:xfrm>
              <a:off x="554" y="215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292" name="Rectangle 13"/>
            <p:cNvSpPr>
              <a:spLocks noChangeArrowheads="1"/>
            </p:cNvSpPr>
            <p:nvPr/>
          </p:nvSpPr>
          <p:spPr bwMode="auto">
            <a:xfrm>
              <a:off x="2070" y="2154"/>
              <a:ext cx="149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</a:rPr>
                <a:t>JURNAL UMUM</a:t>
              </a:r>
              <a:endParaRPr lang="en-US"/>
            </a:p>
          </p:txBody>
        </p:sp>
        <p:sp>
          <p:nvSpPr>
            <p:cNvPr id="48293" name="Rectangle 14"/>
            <p:cNvSpPr>
              <a:spLocks noChangeArrowheads="1"/>
            </p:cNvSpPr>
            <p:nvPr/>
          </p:nvSpPr>
          <p:spPr bwMode="auto">
            <a:xfrm>
              <a:off x="4114" y="2154"/>
              <a:ext cx="157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294" name="Rectangle 15"/>
            <p:cNvSpPr>
              <a:spLocks noChangeArrowheads="1"/>
            </p:cNvSpPr>
            <p:nvPr/>
          </p:nvSpPr>
          <p:spPr bwMode="auto">
            <a:xfrm>
              <a:off x="5262" y="2152"/>
              <a:ext cx="23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J1</a:t>
              </a:r>
              <a:endParaRPr lang="en-US"/>
            </a:p>
          </p:txBody>
        </p:sp>
        <p:sp>
          <p:nvSpPr>
            <p:cNvPr id="48295" name="Rectangle 16"/>
            <p:cNvSpPr>
              <a:spLocks noChangeArrowheads="1"/>
            </p:cNvSpPr>
            <p:nvPr/>
          </p:nvSpPr>
          <p:spPr bwMode="auto">
            <a:xfrm>
              <a:off x="5424" y="215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296" name="Rectangle 17"/>
            <p:cNvSpPr>
              <a:spLocks noChangeArrowheads="1"/>
            </p:cNvSpPr>
            <p:nvPr/>
          </p:nvSpPr>
          <p:spPr bwMode="auto">
            <a:xfrm>
              <a:off x="5519" y="215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297" name="Rectangle 18"/>
            <p:cNvSpPr>
              <a:spLocks noChangeArrowheads="1"/>
            </p:cNvSpPr>
            <p:nvPr/>
          </p:nvSpPr>
          <p:spPr bwMode="auto">
            <a:xfrm>
              <a:off x="500" y="2137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8" name="Line 19"/>
            <p:cNvSpPr>
              <a:spLocks noChangeShapeType="1"/>
            </p:cNvSpPr>
            <p:nvPr/>
          </p:nvSpPr>
          <p:spPr bwMode="auto">
            <a:xfrm>
              <a:off x="500" y="213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99" name="Line 20"/>
            <p:cNvSpPr>
              <a:spLocks noChangeShapeType="1"/>
            </p:cNvSpPr>
            <p:nvPr/>
          </p:nvSpPr>
          <p:spPr bwMode="auto">
            <a:xfrm>
              <a:off x="500" y="213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0" name="Rectangle 21"/>
            <p:cNvSpPr>
              <a:spLocks noChangeArrowheads="1"/>
            </p:cNvSpPr>
            <p:nvPr/>
          </p:nvSpPr>
          <p:spPr bwMode="auto">
            <a:xfrm>
              <a:off x="500" y="2137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1" name="Line 22"/>
            <p:cNvSpPr>
              <a:spLocks noChangeShapeType="1"/>
            </p:cNvSpPr>
            <p:nvPr/>
          </p:nvSpPr>
          <p:spPr bwMode="auto">
            <a:xfrm>
              <a:off x="500" y="213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2" name="Line 23"/>
            <p:cNvSpPr>
              <a:spLocks noChangeShapeType="1"/>
            </p:cNvSpPr>
            <p:nvPr/>
          </p:nvSpPr>
          <p:spPr bwMode="auto">
            <a:xfrm>
              <a:off x="500" y="213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3" name="Rectangle 24"/>
            <p:cNvSpPr>
              <a:spLocks noChangeArrowheads="1"/>
            </p:cNvSpPr>
            <p:nvPr/>
          </p:nvSpPr>
          <p:spPr bwMode="auto">
            <a:xfrm>
              <a:off x="510" y="2137"/>
              <a:ext cx="793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4" name="Line 25"/>
            <p:cNvSpPr>
              <a:spLocks noChangeShapeType="1"/>
            </p:cNvSpPr>
            <p:nvPr/>
          </p:nvSpPr>
          <p:spPr bwMode="auto">
            <a:xfrm>
              <a:off x="510" y="2137"/>
              <a:ext cx="7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5" name="Rectangle 26"/>
            <p:cNvSpPr>
              <a:spLocks noChangeArrowheads="1"/>
            </p:cNvSpPr>
            <p:nvPr/>
          </p:nvSpPr>
          <p:spPr bwMode="auto">
            <a:xfrm>
              <a:off x="1303" y="213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6" name="Line 27"/>
            <p:cNvSpPr>
              <a:spLocks noChangeShapeType="1"/>
            </p:cNvSpPr>
            <p:nvPr/>
          </p:nvSpPr>
          <p:spPr bwMode="auto">
            <a:xfrm>
              <a:off x="1303" y="213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7" name="Line 28"/>
            <p:cNvSpPr>
              <a:spLocks noChangeShapeType="1"/>
            </p:cNvSpPr>
            <p:nvPr/>
          </p:nvSpPr>
          <p:spPr bwMode="auto">
            <a:xfrm>
              <a:off x="1303" y="213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8" name="Rectangle 29"/>
            <p:cNvSpPr>
              <a:spLocks noChangeArrowheads="1"/>
            </p:cNvSpPr>
            <p:nvPr/>
          </p:nvSpPr>
          <p:spPr bwMode="auto">
            <a:xfrm>
              <a:off x="1314" y="2137"/>
              <a:ext cx="356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09" name="Line 30"/>
            <p:cNvSpPr>
              <a:spLocks noChangeShapeType="1"/>
            </p:cNvSpPr>
            <p:nvPr/>
          </p:nvSpPr>
          <p:spPr bwMode="auto">
            <a:xfrm>
              <a:off x="1314" y="2137"/>
              <a:ext cx="35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0" name="Rectangle 31"/>
            <p:cNvSpPr>
              <a:spLocks noChangeArrowheads="1"/>
            </p:cNvSpPr>
            <p:nvPr/>
          </p:nvSpPr>
          <p:spPr bwMode="auto">
            <a:xfrm>
              <a:off x="4874" y="2137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1" name="Line 32"/>
            <p:cNvSpPr>
              <a:spLocks noChangeShapeType="1"/>
            </p:cNvSpPr>
            <p:nvPr/>
          </p:nvSpPr>
          <p:spPr bwMode="auto">
            <a:xfrm>
              <a:off x="4874" y="213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2" name="Line 33"/>
            <p:cNvSpPr>
              <a:spLocks noChangeShapeType="1"/>
            </p:cNvSpPr>
            <p:nvPr/>
          </p:nvSpPr>
          <p:spPr bwMode="auto">
            <a:xfrm>
              <a:off x="4874" y="213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3" name="Rectangle 34"/>
            <p:cNvSpPr>
              <a:spLocks noChangeArrowheads="1"/>
            </p:cNvSpPr>
            <p:nvPr/>
          </p:nvSpPr>
          <p:spPr bwMode="auto">
            <a:xfrm>
              <a:off x="4884" y="2137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4" name="Line 35"/>
            <p:cNvSpPr>
              <a:spLocks noChangeShapeType="1"/>
            </p:cNvSpPr>
            <p:nvPr/>
          </p:nvSpPr>
          <p:spPr bwMode="auto">
            <a:xfrm>
              <a:off x="4884" y="2137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5" name="Rectangle 36"/>
            <p:cNvSpPr>
              <a:spLocks noChangeArrowheads="1"/>
            </p:cNvSpPr>
            <p:nvPr/>
          </p:nvSpPr>
          <p:spPr bwMode="auto">
            <a:xfrm>
              <a:off x="5466" y="213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6" name="Line 37"/>
            <p:cNvSpPr>
              <a:spLocks noChangeShapeType="1"/>
            </p:cNvSpPr>
            <p:nvPr/>
          </p:nvSpPr>
          <p:spPr bwMode="auto">
            <a:xfrm>
              <a:off x="5466" y="213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7" name="Line 38"/>
            <p:cNvSpPr>
              <a:spLocks noChangeShapeType="1"/>
            </p:cNvSpPr>
            <p:nvPr/>
          </p:nvSpPr>
          <p:spPr bwMode="auto">
            <a:xfrm>
              <a:off x="5466" y="213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8" name="Rectangle 39"/>
            <p:cNvSpPr>
              <a:spLocks noChangeArrowheads="1"/>
            </p:cNvSpPr>
            <p:nvPr/>
          </p:nvSpPr>
          <p:spPr bwMode="auto">
            <a:xfrm>
              <a:off x="5466" y="213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19" name="Line 40"/>
            <p:cNvSpPr>
              <a:spLocks noChangeShapeType="1"/>
            </p:cNvSpPr>
            <p:nvPr/>
          </p:nvSpPr>
          <p:spPr bwMode="auto">
            <a:xfrm>
              <a:off x="5466" y="213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0" name="Line 41"/>
            <p:cNvSpPr>
              <a:spLocks noChangeShapeType="1"/>
            </p:cNvSpPr>
            <p:nvPr/>
          </p:nvSpPr>
          <p:spPr bwMode="auto">
            <a:xfrm>
              <a:off x="5466" y="213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1" name="Rectangle 42"/>
            <p:cNvSpPr>
              <a:spLocks noChangeArrowheads="1"/>
            </p:cNvSpPr>
            <p:nvPr/>
          </p:nvSpPr>
          <p:spPr bwMode="auto">
            <a:xfrm>
              <a:off x="500" y="2147"/>
              <a:ext cx="10" cy="2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2" name="Line 43"/>
            <p:cNvSpPr>
              <a:spLocks noChangeShapeType="1"/>
            </p:cNvSpPr>
            <p:nvPr/>
          </p:nvSpPr>
          <p:spPr bwMode="auto">
            <a:xfrm>
              <a:off x="500" y="2147"/>
              <a:ext cx="1" cy="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3" name="Rectangle 44"/>
            <p:cNvSpPr>
              <a:spLocks noChangeArrowheads="1"/>
            </p:cNvSpPr>
            <p:nvPr/>
          </p:nvSpPr>
          <p:spPr bwMode="auto">
            <a:xfrm>
              <a:off x="5466" y="2147"/>
              <a:ext cx="11" cy="2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4" name="Line 45"/>
            <p:cNvSpPr>
              <a:spLocks noChangeShapeType="1"/>
            </p:cNvSpPr>
            <p:nvPr/>
          </p:nvSpPr>
          <p:spPr bwMode="auto">
            <a:xfrm>
              <a:off x="5466" y="2147"/>
              <a:ext cx="1" cy="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25" name="Rectangle 46"/>
            <p:cNvSpPr>
              <a:spLocks noChangeArrowheads="1"/>
            </p:cNvSpPr>
            <p:nvPr/>
          </p:nvSpPr>
          <p:spPr bwMode="auto">
            <a:xfrm>
              <a:off x="450" y="239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26" name="Rectangle 47"/>
            <p:cNvSpPr>
              <a:spLocks noChangeArrowheads="1"/>
            </p:cNvSpPr>
            <p:nvPr/>
          </p:nvSpPr>
          <p:spPr bwMode="auto">
            <a:xfrm>
              <a:off x="750" y="2396"/>
              <a:ext cx="5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Tanggal</a:t>
              </a:r>
              <a:endParaRPr lang="en-US"/>
            </a:p>
          </p:txBody>
        </p:sp>
        <p:sp>
          <p:nvSpPr>
            <p:cNvPr id="48327" name="Rectangle 48"/>
            <p:cNvSpPr>
              <a:spLocks noChangeArrowheads="1"/>
            </p:cNvSpPr>
            <p:nvPr/>
          </p:nvSpPr>
          <p:spPr bwMode="auto">
            <a:xfrm>
              <a:off x="1067" y="239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28" name="Rectangle 49"/>
            <p:cNvSpPr>
              <a:spLocks noChangeArrowheads="1"/>
            </p:cNvSpPr>
            <p:nvPr/>
          </p:nvSpPr>
          <p:spPr bwMode="auto">
            <a:xfrm>
              <a:off x="1495" y="2396"/>
              <a:ext cx="15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Nama akun dan Uraian</a:t>
              </a:r>
              <a:endParaRPr lang="en-US"/>
            </a:p>
          </p:txBody>
        </p:sp>
        <p:sp>
          <p:nvSpPr>
            <p:cNvPr id="48329" name="Rectangle 50"/>
            <p:cNvSpPr>
              <a:spLocks noChangeArrowheads="1"/>
            </p:cNvSpPr>
            <p:nvPr/>
          </p:nvSpPr>
          <p:spPr bwMode="auto">
            <a:xfrm>
              <a:off x="3674" y="239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30" name="Rectangle 51"/>
            <p:cNvSpPr>
              <a:spLocks noChangeArrowheads="1"/>
            </p:cNvSpPr>
            <p:nvPr/>
          </p:nvSpPr>
          <p:spPr bwMode="auto">
            <a:xfrm>
              <a:off x="3934" y="2396"/>
              <a:ext cx="3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Ref.</a:t>
              </a:r>
              <a:endParaRPr lang="en-US"/>
            </a:p>
          </p:txBody>
        </p:sp>
        <p:sp>
          <p:nvSpPr>
            <p:cNvPr id="48331" name="Rectangle 52"/>
            <p:cNvSpPr>
              <a:spLocks noChangeArrowheads="1"/>
            </p:cNvSpPr>
            <p:nvPr/>
          </p:nvSpPr>
          <p:spPr bwMode="auto">
            <a:xfrm>
              <a:off x="4211" y="239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32" name="Rectangle 53"/>
            <p:cNvSpPr>
              <a:spLocks noChangeArrowheads="1"/>
            </p:cNvSpPr>
            <p:nvPr/>
          </p:nvSpPr>
          <p:spPr bwMode="auto">
            <a:xfrm>
              <a:off x="4400" y="2396"/>
              <a:ext cx="44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Debit</a:t>
              </a:r>
              <a:endParaRPr lang="en-US"/>
            </a:p>
          </p:txBody>
        </p:sp>
        <p:sp>
          <p:nvSpPr>
            <p:cNvPr id="48333" name="Rectangle 54"/>
            <p:cNvSpPr>
              <a:spLocks noChangeArrowheads="1"/>
            </p:cNvSpPr>
            <p:nvPr/>
          </p:nvSpPr>
          <p:spPr bwMode="auto">
            <a:xfrm>
              <a:off x="4766" y="239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34" name="Rectangle 55"/>
            <p:cNvSpPr>
              <a:spLocks noChangeArrowheads="1"/>
            </p:cNvSpPr>
            <p:nvPr/>
          </p:nvSpPr>
          <p:spPr bwMode="auto">
            <a:xfrm>
              <a:off x="4964" y="2396"/>
              <a:ext cx="4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Kredit</a:t>
              </a:r>
              <a:endParaRPr lang="en-US"/>
            </a:p>
          </p:txBody>
        </p:sp>
        <p:sp>
          <p:nvSpPr>
            <p:cNvPr id="48335" name="Rectangle 56"/>
            <p:cNvSpPr>
              <a:spLocks noChangeArrowheads="1"/>
            </p:cNvSpPr>
            <p:nvPr/>
          </p:nvSpPr>
          <p:spPr bwMode="auto">
            <a:xfrm>
              <a:off x="5387" y="239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36" name="Rectangle 57"/>
            <p:cNvSpPr>
              <a:spLocks noChangeArrowheads="1"/>
            </p:cNvSpPr>
            <p:nvPr/>
          </p:nvSpPr>
          <p:spPr bwMode="auto">
            <a:xfrm>
              <a:off x="5526" y="239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37" name="Rectangle 58"/>
            <p:cNvSpPr>
              <a:spLocks noChangeArrowheads="1"/>
            </p:cNvSpPr>
            <p:nvPr/>
          </p:nvSpPr>
          <p:spPr bwMode="auto">
            <a:xfrm>
              <a:off x="500" y="2381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8" name="Line 59"/>
            <p:cNvSpPr>
              <a:spLocks noChangeShapeType="1"/>
            </p:cNvSpPr>
            <p:nvPr/>
          </p:nvSpPr>
          <p:spPr bwMode="auto">
            <a:xfrm>
              <a:off x="500" y="2381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39" name="Line 60"/>
            <p:cNvSpPr>
              <a:spLocks noChangeShapeType="1"/>
            </p:cNvSpPr>
            <p:nvPr/>
          </p:nvSpPr>
          <p:spPr bwMode="auto">
            <a:xfrm>
              <a:off x="500" y="23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0" name="Rectangle 61"/>
            <p:cNvSpPr>
              <a:spLocks noChangeArrowheads="1"/>
            </p:cNvSpPr>
            <p:nvPr/>
          </p:nvSpPr>
          <p:spPr bwMode="auto">
            <a:xfrm>
              <a:off x="510" y="2381"/>
              <a:ext cx="793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1" name="Line 62"/>
            <p:cNvSpPr>
              <a:spLocks noChangeShapeType="1"/>
            </p:cNvSpPr>
            <p:nvPr/>
          </p:nvSpPr>
          <p:spPr bwMode="auto">
            <a:xfrm>
              <a:off x="510" y="2381"/>
              <a:ext cx="7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2" name="Rectangle 63"/>
            <p:cNvSpPr>
              <a:spLocks noChangeArrowheads="1"/>
            </p:cNvSpPr>
            <p:nvPr/>
          </p:nvSpPr>
          <p:spPr bwMode="auto">
            <a:xfrm>
              <a:off x="1303" y="2381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3" name="Line 64"/>
            <p:cNvSpPr>
              <a:spLocks noChangeShapeType="1"/>
            </p:cNvSpPr>
            <p:nvPr/>
          </p:nvSpPr>
          <p:spPr bwMode="auto">
            <a:xfrm>
              <a:off x="1303" y="238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4" name="Line 65"/>
            <p:cNvSpPr>
              <a:spLocks noChangeShapeType="1"/>
            </p:cNvSpPr>
            <p:nvPr/>
          </p:nvSpPr>
          <p:spPr bwMode="auto">
            <a:xfrm>
              <a:off x="1303" y="23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5" name="Rectangle 66"/>
            <p:cNvSpPr>
              <a:spLocks noChangeArrowheads="1"/>
            </p:cNvSpPr>
            <p:nvPr/>
          </p:nvSpPr>
          <p:spPr bwMode="auto">
            <a:xfrm>
              <a:off x="1314" y="2381"/>
              <a:ext cx="254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6" name="Line 67"/>
            <p:cNvSpPr>
              <a:spLocks noChangeShapeType="1"/>
            </p:cNvSpPr>
            <p:nvPr/>
          </p:nvSpPr>
          <p:spPr bwMode="auto">
            <a:xfrm>
              <a:off x="1314" y="2381"/>
              <a:ext cx="25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7" name="Rectangle 68"/>
            <p:cNvSpPr>
              <a:spLocks noChangeArrowheads="1"/>
            </p:cNvSpPr>
            <p:nvPr/>
          </p:nvSpPr>
          <p:spPr bwMode="auto">
            <a:xfrm>
              <a:off x="3855" y="2381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8" name="Line 69"/>
            <p:cNvSpPr>
              <a:spLocks noChangeShapeType="1"/>
            </p:cNvSpPr>
            <p:nvPr/>
          </p:nvSpPr>
          <p:spPr bwMode="auto">
            <a:xfrm>
              <a:off x="3855" y="238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49" name="Line 70"/>
            <p:cNvSpPr>
              <a:spLocks noChangeShapeType="1"/>
            </p:cNvSpPr>
            <p:nvPr/>
          </p:nvSpPr>
          <p:spPr bwMode="auto">
            <a:xfrm>
              <a:off x="3855" y="23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0" name="Rectangle 71"/>
            <p:cNvSpPr>
              <a:spLocks noChangeArrowheads="1"/>
            </p:cNvSpPr>
            <p:nvPr/>
          </p:nvSpPr>
          <p:spPr bwMode="auto">
            <a:xfrm>
              <a:off x="3866" y="2381"/>
              <a:ext cx="416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1" name="Line 72"/>
            <p:cNvSpPr>
              <a:spLocks noChangeShapeType="1"/>
            </p:cNvSpPr>
            <p:nvPr/>
          </p:nvSpPr>
          <p:spPr bwMode="auto">
            <a:xfrm>
              <a:off x="3866" y="2381"/>
              <a:ext cx="4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2" name="Rectangle 73"/>
            <p:cNvSpPr>
              <a:spLocks noChangeArrowheads="1"/>
            </p:cNvSpPr>
            <p:nvPr/>
          </p:nvSpPr>
          <p:spPr bwMode="auto">
            <a:xfrm>
              <a:off x="4282" y="2381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3" name="Line 74"/>
            <p:cNvSpPr>
              <a:spLocks noChangeShapeType="1"/>
            </p:cNvSpPr>
            <p:nvPr/>
          </p:nvSpPr>
          <p:spPr bwMode="auto">
            <a:xfrm>
              <a:off x="4282" y="2381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4" name="Line 75"/>
            <p:cNvSpPr>
              <a:spLocks noChangeShapeType="1"/>
            </p:cNvSpPr>
            <p:nvPr/>
          </p:nvSpPr>
          <p:spPr bwMode="auto">
            <a:xfrm>
              <a:off x="4282" y="23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5" name="Rectangle 76"/>
            <p:cNvSpPr>
              <a:spLocks noChangeArrowheads="1"/>
            </p:cNvSpPr>
            <p:nvPr/>
          </p:nvSpPr>
          <p:spPr bwMode="auto">
            <a:xfrm>
              <a:off x="4292" y="2381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6" name="Line 77"/>
            <p:cNvSpPr>
              <a:spLocks noChangeShapeType="1"/>
            </p:cNvSpPr>
            <p:nvPr/>
          </p:nvSpPr>
          <p:spPr bwMode="auto">
            <a:xfrm>
              <a:off x="4292" y="2381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7" name="Rectangle 78"/>
            <p:cNvSpPr>
              <a:spLocks noChangeArrowheads="1"/>
            </p:cNvSpPr>
            <p:nvPr/>
          </p:nvSpPr>
          <p:spPr bwMode="auto">
            <a:xfrm>
              <a:off x="4874" y="2381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8" name="Line 79"/>
            <p:cNvSpPr>
              <a:spLocks noChangeShapeType="1"/>
            </p:cNvSpPr>
            <p:nvPr/>
          </p:nvSpPr>
          <p:spPr bwMode="auto">
            <a:xfrm>
              <a:off x="4874" y="2381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9" name="Line 80"/>
            <p:cNvSpPr>
              <a:spLocks noChangeShapeType="1"/>
            </p:cNvSpPr>
            <p:nvPr/>
          </p:nvSpPr>
          <p:spPr bwMode="auto">
            <a:xfrm>
              <a:off x="4874" y="23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0" name="Rectangle 81"/>
            <p:cNvSpPr>
              <a:spLocks noChangeArrowheads="1"/>
            </p:cNvSpPr>
            <p:nvPr/>
          </p:nvSpPr>
          <p:spPr bwMode="auto">
            <a:xfrm>
              <a:off x="4884" y="2381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1" name="Line 82"/>
            <p:cNvSpPr>
              <a:spLocks noChangeShapeType="1"/>
            </p:cNvSpPr>
            <p:nvPr/>
          </p:nvSpPr>
          <p:spPr bwMode="auto">
            <a:xfrm>
              <a:off x="4884" y="2381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2" name="Rectangle 83"/>
            <p:cNvSpPr>
              <a:spLocks noChangeArrowheads="1"/>
            </p:cNvSpPr>
            <p:nvPr/>
          </p:nvSpPr>
          <p:spPr bwMode="auto">
            <a:xfrm>
              <a:off x="5466" y="2381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3" name="Line 84"/>
            <p:cNvSpPr>
              <a:spLocks noChangeShapeType="1"/>
            </p:cNvSpPr>
            <p:nvPr/>
          </p:nvSpPr>
          <p:spPr bwMode="auto">
            <a:xfrm>
              <a:off x="5466" y="238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4" name="Line 85"/>
            <p:cNvSpPr>
              <a:spLocks noChangeShapeType="1"/>
            </p:cNvSpPr>
            <p:nvPr/>
          </p:nvSpPr>
          <p:spPr bwMode="auto">
            <a:xfrm>
              <a:off x="5466" y="2381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5" name="Rectangle 86"/>
            <p:cNvSpPr>
              <a:spLocks noChangeArrowheads="1"/>
            </p:cNvSpPr>
            <p:nvPr/>
          </p:nvSpPr>
          <p:spPr bwMode="auto">
            <a:xfrm>
              <a:off x="500" y="2391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6" name="Line 87"/>
            <p:cNvSpPr>
              <a:spLocks noChangeShapeType="1"/>
            </p:cNvSpPr>
            <p:nvPr/>
          </p:nvSpPr>
          <p:spPr bwMode="auto">
            <a:xfrm>
              <a:off x="500" y="2391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7" name="Rectangle 88"/>
            <p:cNvSpPr>
              <a:spLocks noChangeArrowheads="1"/>
            </p:cNvSpPr>
            <p:nvPr/>
          </p:nvSpPr>
          <p:spPr bwMode="auto">
            <a:xfrm>
              <a:off x="1303" y="2391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8" name="Line 89"/>
            <p:cNvSpPr>
              <a:spLocks noChangeShapeType="1"/>
            </p:cNvSpPr>
            <p:nvPr/>
          </p:nvSpPr>
          <p:spPr bwMode="auto">
            <a:xfrm>
              <a:off x="1303" y="2391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9" name="Rectangle 90"/>
            <p:cNvSpPr>
              <a:spLocks noChangeArrowheads="1"/>
            </p:cNvSpPr>
            <p:nvPr/>
          </p:nvSpPr>
          <p:spPr bwMode="auto">
            <a:xfrm>
              <a:off x="3855" y="2391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0" name="Line 91"/>
            <p:cNvSpPr>
              <a:spLocks noChangeShapeType="1"/>
            </p:cNvSpPr>
            <p:nvPr/>
          </p:nvSpPr>
          <p:spPr bwMode="auto">
            <a:xfrm>
              <a:off x="3855" y="2391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1" name="Rectangle 92"/>
            <p:cNvSpPr>
              <a:spLocks noChangeArrowheads="1"/>
            </p:cNvSpPr>
            <p:nvPr/>
          </p:nvSpPr>
          <p:spPr bwMode="auto">
            <a:xfrm>
              <a:off x="4282" y="2391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2" name="Line 93"/>
            <p:cNvSpPr>
              <a:spLocks noChangeShapeType="1"/>
            </p:cNvSpPr>
            <p:nvPr/>
          </p:nvSpPr>
          <p:spPr bwMode="auto">
            <a:xfrm>
              <a:off x="4282" y="2391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3" name="Rectangle 94"/>
            <p:cNvSpPr>
              <a:spLocks noChangeArrowheads="1"/>
            </p:cNvSpPr>
            <p:nvPr/>
          </p:nvSpPr>
          <p:spPr bwMode="auto">
            <a:xfrm>
              <a:off x="4874" y="2391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4" name="Line 95"/>
            <p:cNvSpPr>
              <a:spLocks noChangeShapeType="1"/>
            </p:cNvSpPr>
            <p:nvPr/>
          </p:nvSpPr>
          <p:spPr bwMode="auto">
            <a:xfrm>
              <a:off x="4874" y="2391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5" name="Rectangle 96"/>
            <p:cNvSpPr>
              <a:spLocks noChangeArrowheads="1"/>
            </p:cNvSpPr>
            <p:nvPr/>
          </p:nvSpPr>
          <p:spPr bwMode="auto">
            <a:xfrm>
              <a:off x="5466" y="2391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6" name="Line 97"/>
            <p:cNvSpPr>
              <a:spLocks noChangeShapeType="1"/>
            </p:cNvSpPr>
            <p:nvPr/>
          </p:nvSpPr>
          <p:spPr bwMode="auto">
            <a:xfrm>
              <a:off x="5466" y="2391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7" name="Rectangle 98"/>
            <p:cNvSpPr>
              <a:spLocks noChangeArrowheads="1"/>
            </p:cNvSpPr>
            <p:nvPr/>
          </p:nvSpPr>
          <p:spPr bwMode="auto">
            <a:xfrm>
              <a:off x="450" y="2574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78" name="Rectangle 99"/>
            <p:cNvSpPr>
              <a:spLocks noChangeArrowheads="1"/>
            </p:cNvSpPr>
            <p:nvPr/>
          </p:nvSpPr>
          <p:spPr bwMode="auto">
            <a:xfrm>
              <a:off x="746" y="2574"/>
              <a:ext cx="3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2013</a:t>
              </a:r>
              <a:endParaRPr lang="en-US" dirty="0"/>
            </a:p>
          </p:txBody>
        </p:sp>
        <p:sp>
          <p:nvSpPr>
            <p:cNvPr id="48379" name="Rectangle 100"/>
            <p:cNvSpPr>
              <a:spLocks noChangeArrowheads="1"/>
            </p:cNvSpPr>
            <p:nvPr/>
          </p:nvSpPr>
          <p:spPr bwMode="auto">
            <a:xfrm>
              <a:off x="1071" y="2574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80" name="Rectangle 101"/>
            <p:cNvSpPr>
              <a:spLocks noChangeArrowheads="1"/>
            </p:cNvSpPr>
            <p:nvPr/>
          </p:nvSpPr>
          <p:spPr bwMode="auto">
            <a:xfrm>
              <a:off x="1356" y="2574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81" name="Rectangle 102"/>
            <p:cNvSpPr>
              <a:spLocks noChangeArrowheads="1"/>
            </p:cNvSpPr>
            <p:nvPr/>
          </p:nvSpPr>
          <p:spPr bwMode="auto">
            <a:xfrm>
              <a:off x="3908" y="2574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82" name="Rectangle 103"/>
            <p:cNvSpPr>
              <a:spLocks noChangeArrowheads="1"/>
            </p:cNvSpPr>
            <p:nvPr/>
          </p:nvSpPr>
          <p:spPr bwMode="auto">
            <a:xfrm>
              <a:off x="4335" y="2574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83" name="Rectangle 104"/>
            <p:cNvSpPr>
              <a:spLocks noChangeArrowheads="1"/>
            </p:cNvSpPr>
            <p:nvPr/>
          </p:nvSpPr>
          <p:spPr bwMode="auto">
            <a:xfrm>
              <a:off x="4927" y="2574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84" name="Rectangle 105"/>
            <p:cNvSpPr>
              <a:spLocks noChangeArrowheads="1"/>
            </p:cNvSpPr>
            <p:nvPr/>
          </p:nvSpPr>
          <p:spPr bwMode="auto">
            <a:xfrm>
              <a:off x="5526" y="2574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385" name="Rectangle 106"/>
            <p:cNvSpPr>
              <a:spLocks noChangeArrowheads="1"/>
            </p:cNvSpPr>
            <p:nvPr/>
          </p:nvSpPr>
          <p:spPr bwMode="auto">
            <a:xfrm>
              <a:off x="500" y="2559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6" name="Line 107"/>
            <p:cNvSpPr>
              <a:spLocks noChangeShapeType="1"/>
            </p:cNvSpPr>
            <p:nvPr/>
          </p:nvSpPr>
          <p:spPr bwMode="auto">
            <a:xfrm>
              <a:off x="500" y="2559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7" name="Line 108"/>
            <p:cNvSpPr>
              <a:spLocks noChangeShapeType="1"/>
            </p:cNvSpPr>
            <p:nvPr/>
          </p:nvSpPr>
          <p:spPr bwMode="auto">
            <a:xfrm>
              <a:off x="500" y="2559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8" name="Rectangle 109"/>
            <p:cNvSpPr>
              <a:spLocks noChangeArrowheads="1"/>
            </p:cNvSpPr>
            <p:nvPr/>
          </p:nvSpPr>
          <p:spPr bwMode="auto">
            <a:xfrm>
              <a:off x="510" y="2559"/>
              <a:ext cx="793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9" name="Line 110"/>
            <p:cNvSpPr>
              <a:spLocks noChangeShapeType="1"/>
            </p:cNvSpPr>
            <p:nvPr/>
          </p:nvSpPr>
          <p:spPr bwMode="auto">
            <a:xfrm>
              <a:off x="510" y="2559"/>
              <a:ext cx="79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0" name="Rectangle 111"/>
            <p:cNvSpPr>
              <a:spLocks noChangeArrowheads="1"/>
            </p:cNvSpPr>
            <p:nvPr/>
          </p:nvSpPr>
          <p:spPr bwMode="auto">
            <a:xfrm>
              <a:off x="1303" y="2559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1" name="Line 112"/>
            <p:cNvSpPr>
              <a:spLocks noChangeShapeType="1"/>
            </p:cNvSpPr>
            <p:nvPr/>
          </p:nvSpPr>
          <p:spPr bwMode="auto">
            <a:xfrm>
              <a:off x="1303" y="255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2" name="Line 113"/>
            <p:cNvSpPr>
              <a:spLocks noChangeShapeType="1"/>
            </p:cNvSpPr>
            <p:nvPr/>
          </p:nvSpPr>
          <p:spPr bwMode="auto">
            <a:xfrm>
              <a:off x="1303" y="2559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3" name="Rectangle 114"/>
            <p:cNvSpPr>
              <a:spLocks noChangeArrowheads="1"/>
            </p:cNvSpPr>
            <p:nvPr/>
          </p:nvSpPr>
          <p:spPr bwMode="auto">
            <a:xfrm>
              <a:off x="1314" y="2559"/>
              <a:ext cx="254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4" name="Line 115"/>
            <p:cNvSpPr>
              <a:spLocks noChangeShapeType="1"/>
            </p:cNvSpPr>
            <p:nvPr/>
          </p:nvSpPr>
          <p:spPr bwMode="auto">
            <a:xfrm>
              <a:off x="1314" y="2559"/>
              <a:ext cx="25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5" name="Rectangle 116"/>
            <p:cNvSpPr>
              <a:spLocks noChangeArrowheads="1"/>
            </p:cNvSpPr>
            <p:nvPr/>
          </p:nvSpPr>
          <p:spPr bwMode="auto">
            <a:xfrm>
              <a:off x="3855" y="2559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6" name="Line 117"/>
            <p:cNvSpPr>
              <a:spLocks noChangeShapeType="1"/>
            </p:cNvSpPr>
            <p:nvPr/>
          </p:nvSpPr>
          <p:spPr bwMode="auto">
            <a:xfrm>
              <a:off x="3855" y="255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7" name="Line 118"/>
            <p:cNvSpPr>
              <a:spLocks noChangeShapeType="1"/>
            </p:cNvSpPr>
            <p:nvPr/>
          </p:nvSpPr>
          <p:spPr bwMode="auto">
            <a:xfrm>
              <a:off x="3855" y="2559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8" name="Rectangle 119"/>
            <p:cNvSpPr>
              <a:spLocks noChangeArrowheads="1"/>
            </p:cNvSpPr>
            <p:nvPr/>
          </p:nvSpPr>
          <p:spPr bwMode="auto">
            <a:xfrm>
              <a:off x="3866" y="2559"/>
              <a:ext cx="416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9" name="Line 120"/>
            <p:cNvSpPr>
              <a:spLocks noChangeShapeType="1"/>
            </p:cNvSpPr>
            <p:nvPr/>
          </p:nvSpPr>
          <p:spPr bwMode="auto">
            <a:xfrm>
              <a:off x="3866" y="2559"/>
              <a:ext cx="4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0" name="Rectangle 121"/>
            <p:cNvSpPr>
              <a:spLocks noChangeArrowheads="1"/>
            </p:cNvSpPr>
            <p:nvPr/>
          </p:nvSpPr>
          <p:spPr bwMode="auto">
            <a:xfrm>
              <a:off x="4282" y="2559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1" name="Line 122"/>
            <p:cNvSpPr>
              <a:spLocks noChangeShapeType="1"/>
            </p:cNvSpPr>
            <p:nvPr/>
          </p:nvSpPr>
          <p:spPr bwMode="auto">
            <a:xfrm>
              <a:off x="4282" y="2559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2" name="Line 123"/>
            <p:cNvSpPr>
              <a:spLocks noChangeShapeType="1"/>
            </p:cNvSpPr>
            <p:nvPr/>
          </p:nvSpPr>
          <p:spPr bwMode="auto">
            <a:xfrm>
              <a:off x="4282" y="2559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3" name="Rectangle 124"/>
            <p:cNvSpPr>
              <a:spLocks noChangeArrowheads="1"/>
            </p:cNvSpPr>
            <p:nvPr/>
          </p:nvSpPr>
          <p:spPr bwMode="auto">
            <a:xfrm>
              <a:off x="4292" y="2559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4" name="Line 125"/>
            <p:cNvSpPr>
              <a:spLocks noChangeShapeType="1"/>
            </p:cNvSpPr>
            <p:nvPr/>
          </p:nvSpPr>
          <p:spPr bwMode="auto">
            <a:xfrm>
              <a:off x="4292" y="2559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5" name="Rectangle 126"/>
            <p:cNvSpPr>
              <a:spLocks noChangeArrowheads="1"/>
            </p:cNvSpPr>
            <p:nvPr/>
          </p:nvSpPr>
          <p:spPr bwMode="auto">
            <a:xfrm>
              <a:off x="4874" y="2559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6" name="Line 127"/>
            <p:cNvSpPr>
              <a:spLocks noChangeShapeType="1"/>
            </p:cNvSpPr>
            <p:nvPr/>
          </p:nvSpPr>
          <p:spPr bwMode="auto">
            <a:xfrm>
              <a:off x="4874" y="2559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7" name="Line 128"/>
            <p:cNvSpPr>
              <a:spLocks noChangeShapeType="1"/>
            </p:cNvSpPr>
            <p:nvPr/>
          </p:nvSpPr>
          <p:spPr bwMode="auto">
            <a:xfrm>
              <a:off x="4874" y="2559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8" name="Rectangle 129"/>
            <p:cNvSpPr>
              <a:spLocks noChangeArrowheads="1"/>
            </p:cNvSpPr>
            <p:nvPr/>
          </p:nvSpPr>
          <p:spPr bwMode="auto">
            <a:xfrm>
              <a:off x="4884" y="2559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09" name="Line 130"/>
            <p:cNvSpPr>
              <a:spLocks noChangeShapeType="1"/>
            </p:cNvSpPr>
            <p:nvPr/>
          </p:nvSpPr>
          <p:spPr bwMode="auto">
            <a:xfrm>
              <a:off x="4884" y="2559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0" name="Rectangle 131"/>
            <p:cNvSpPr>
              <a:spLocks noChangeArrowheads="1"/>
            </p:cNvSpPr>
            <p:nvPr/>
          </p:nvSpPr>
          <p:spPr bwMode="auto">
            <a:xfrm>
              <a:off x="5466" y="2559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1" name="Line 132"/>
            <p:cNvSpPr>
              <a:spLocks noChangeShapeType="1"/>
            </p:cNvSpPr>
            <p:nvPr/>
          </p:nvSpPr>
          <p:spPr bwMode="auto">
            <a:xfrm>
              <a:off x="5466" y="255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2" name="Line 133"/>
            <p:cNvSpPr>
              <a:spLocks noChangeShapeType="1"/>
            </p:cNvSpPr>
            <p:nvPr/>
          </p:nvSpPr>
          <p:spPr bwMode="auto">
            <a:xfrm>
              <a:off x="5466" y="2559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3" name="Rectangle 134"/>
            <p:cNvSpPr>
              <a:spLocks noChangeArrowheads="1"/>
            </p:cNvSpPr>
            <p:nvPr/>
          </p:nvSpPr>
          <p:spPr bwMode="auto">
            <a:xfrm>
              <a:off x="500" y="2569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4" name="Line 135"/>
            <p:cNvSpPr>
              <a:spLocks noChangeShapeType="1"/>
            </p:cNvSpPr>
            <p:nvPr/>
          </p:nvSpPr>
          <p:spPr bwMode="auto">
            <a:xfrm>
              <a:off x="500" y="2569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5" name="Rectangle 136"/>
            <p:cNvSpPr>
              <a:spLocks noChangeArrowheads="1"/>
            </p:cNvSpPr>
            <p:nvPr/>
          </p:nvSpPr>
          <p:spPr bwMode="auto">
            <a:xfrm>
              <a:off x="1303" y="2569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6" name="Line 137"/>
            <p:cNvSpPr>
              <a:spLocks noChangeShapeType="1"/>
            </p:cNvSpPr>
            <p:nvPr/>
          </p:nvSpPr>
          <p:spPr bwMode="auto">
            <a:xfrm>
              <a:off x="1303" y="2569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7" name="Rectangle 138"/>
            <p:cNvSpPr>
              <a:spLocks noChangeArrowheads="1"/>
            </p:cNvSpPr>
            <p:nvPr/>
          </p:nvSpPr>
          <p:spPr bwMode="auto">
            <a:xfrm>
              <a:off x="3855" y="2569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8" name="Line 139"/>
            <p:cNvSpPr>
              <a:spLocks noChangeShapeType="1"/>
            </p:cNvSpPr>
            <p:nvPr/>
          </p:nvSpPr>
          <p:spPr bwMode="auto">
            <a:xfrm>
              <a:off x="3855" y="2569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19" name="Rectangle 140"/>
            <p:cNvSpPr>
              <a:spLocks noChangeArrowheads="1"/>
            </p:cNvSpPr>
            <p:nvPr/>
          </p:nvSpPr>
          <p:spPr bwMode="auto">
            <a:xfrm>
              <a:off x="4282" y="2569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0" name="Line 141"/>
            <p:cNvSpPr>
              <a:spLocks noChangeShapeType="1"/>
            </p:cNvSpPr>
            <p:nvPr/>
          </p:nvSpPr>
          <p:spPr bwMode="auto">
            <a:xfrm>
              <a:off x="4282" y="2569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1" name="Rectangle 142"/>
            <p:cNvSpPr>
              <a:spLocks noChangeArrowheads="1"/>
            </p:cNvSpPr>
            <p:nvPr/>
          </p:nvSpPr>
          <p:spPr bwMode="auto">
            <a:xfrm>
              <a:off x="4874" y="2569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2" name="Line 143"/>
            <p:cNvSpPr>
              <a:spLocks noChangeShapeType="1"/>
            </p:cNvSpPr>
            <p:nvPr/>
          </p:nvSpPr>
          <p:spPr bwMode="auto">
            <a:xfrm>
              <a:off x="4874" y="2569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3" name="Rectangle 144"/>
            <p:cNvSpPr>
              <a:spLocks noChangeArrowheads="1"/>
            </p:cNvSpPr>
            <p:nvPr/>
          </p:nvSpPr>
          <p:spPr bwMode="auto">
            <a:xfrm>
              <a:off x="5466" y="2569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4" name="Line 145"/>
            <p:cNvSpPr>
              <a:spLocks noChangeShapeType="1"/>
            </p:cNvSpPr>
            <p:nvPr/>
          </p:nvSpPr>
          <p:spPr bwMode="auto">
            <a:xfrm>
              <a:off x="5466" y="2569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25" name="Rectangle 146"/>
            <p:cNvSpPr>
              <a:spLocks noChangeArrowheads="1"/>
            </p:cNvSpPr>
            <p:nvPr/>
          </p:nvSpPr>
          <p:spPr bwMode="auto">
            <a:xfrm>
              <a:off x="450" y="274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26" name="Rectangle 147"/>
            <p:cNvSpPr>
              <a:spLocks noChangeArrowheads="1"/>
            </p:cNvSpPr>
            <p:nvPr/>
          </p:nvSpPr>
          <p:spPr bwMode="auto">
            <a:xfrm>
              <a:off x="628" y="2742"/>
              <a:ext cx="64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Sept.   1</a:t>
              </a:r>
              <a:endParaRPr lang="en-US"/>
            </a:p>
          </p:txBody>
        </p:sp>
        <p:sp>
          <p:nvSpPr>
            <p:cNvPr id="48427" name="Rectangle 148"/>
            <p:cNvSpPr>
              <a:spLocks noChangeArrowheads="1"/>
            </p:cNvSpPr>
            <p:nvPr/>
          </p:nvSpPr>
          <p:spPr bwMode="auto">
            <a:xfrm>
              <a:off x="1189" y="274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28" name="Rectangle 149"/>
            <p:cNvSpPr>
              <a:spLocks noChangeArrowheads="1"/>
            </p:cNvSpPr>
            <p:nvPr/>
          </p:nvSpPr>
          <p:spPr bwMode="auto">
            <a:xfrm>
              <a:off x="1356" y="2742"/>
              <a:ext cx="43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Cash</a:t>
              </a:r>
              <a:endParaRPr lang="en-US"/>
            </a:p>
          </p:txBody>
        </p:sp>
        <p:sp>
          <p:nvSpPr>
            <p:cNvPr id="48429" name="Rectangle 150"/>
            <p:cNvSpPr>
              <a:spLocks noChangeArrowheads="1"/>
            </p:cNvSpPr>
            <p:nvPr/>
          </p:nvSpPr>
          <p:spPr bwMode="auto">
            <a:xfrm>
              <a:off x="1714" y="274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30" name="Rectangle 151"/>
            <p:cNvSpPr>
              <a:spLocks noChangeArrowheads="1"/>
            </p:cNvSpPr>
            <p:nvPr/>
          </p:nvSpPr>
          <p:spPr bwMode="auto">
            <a:xfrm>
              <a:off x="3908" y="274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31" name="Rectangle 152"/>
            <p:cNvSpPr>
              <a:spLocks noChangeArrowheads="1"/>
            </p:cNvSpPr>
            <p:nvPr/>
          </p:nvSpPr>
          <p:spPr bwMode="auto">
            <a:xfrm>
              <a:off x="4386" y="2742"/>
              <a:ext cx="52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15,000</a:t>
              </a:r>
              <a:endParaRPr lang="en-US"/>
            </a:p>
          </p:txBody>
        </p:sp>
        <p:sp>
          <p:nvSpPr>
            <p:cNvPr id="48432" name="Rectangle 153"/>
            <p:cNvSpPr>
              <a:spLocks noChangeArrowheads="1"/>
            </p:cNvSpPr>
            <p:nvPr/>
          </p:nvSpPr>
          <p:spPr bwMode="auto">
            <a:xfrm>
              <a:off x="4832" y="274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33" name="Rectangle 154"/>
            <p:cNvSpPr>
              <a:spLocks noChangeArrowheads="1"/>
            </p:cNvSpPr>
            <p:nvPr/>
          </p:nvSpPr>
          <p:spPr bwMode="auto">
            <a:xfrm>
              <a:off x="5424" y="274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34" name="Rectangle 155"/>
            <p:cNvSpPr>
              <a:spLocks noChangeArrowheads="1"/>
            </p:cNvSpPr>
            <p:nvPr/>
          </p:nvSpPr>
          <p:spPr bwMode="auto">
            <a:xfrm>
              <a:off x="5526" y="2742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35" name="Rectangle 156"/>
            <p:cNvSpPr>
              <a:spLocks noChangeArrowheads="1"/>
            </p:cNvSpPr>
            <p:nvPr/>
          </p:nvSpPr>
          <p:spPr bwMode="auto">
            <a:xfrm>
              <a:off x="500" y="2737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36" name="Line 157"/>
            <p:cNvSpPr>
              <a:spLocks noChangeShapeType="1"/>
            </p:cNvSpPr>
            <p:nvPr/>
          </p:nvSpPr>
          <p:spPr bwMode="auto">
            <a:xfrm>
              <a:off x="500" y="2737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37" name="Rectangle 158"/>
            <p:cNvSpPr>
              <a:spLocks noChangeArrowheads="1"/>
            </p:cNvSpPr>
            <p:nvPr/>
          </p:nvSpPr>
          <p:spPr bwMode="auto">
            <a:xfrm>
              <a:off x="1303" y="2737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38" name="Line 159"/>
            <p:cNvSpPr>
              <a:spLocks noChangeShapeType="1"/>
            </p:cNvSpPr>
            <p:nvPr/>
          </p:nvSpPr>
          <p:spPr bwMode="auto">
            <a:xfrm>
              <a:off x="1303" y="2737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39" name="Rectangle 160"/>
            <p:cNvSpPr>
              <a:spLocks noChangeArrowheads="1"/>
            </p:cNvSpPr>
            <p:nvPr/>
          </p:nvSpPr>
          <p:spPr bwMode="auto">
            <a:xfrm>
              <a:off x="3855" y="2737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0" name="Line 161"/>
            <p:cNvSpPr>
              <a:spLocks noChangeShapeType="1"/>
            </p:cNvSpPr>
            <p:nvPr/>
          </p:nvSpPr>
          <p:spPr bwMode="auto">
            <a:xfrm>
              <a:off x="3855" y="2737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1" name="Rectangle 162"/>
            <p:cNvSpPr>
              <a:spLocks noChangeArrowheads="1"/>
            </p:cNvSpPr>
            <p:nvPr/>
          </p:nvSpPr>
          <p:spPr bwMode="auto">
            <a:xfrm>
              <a:off x="4282" y="2737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2" name="Line 163"/>
            <p:cNvSpPr>
              <a:spLocks noChangeShapeType="1"/>
            </p:cNvSpPr>
            <p:nvPr/>
          </p:nvSpPr>
          <p:spPr bwMode="auto">
            <a:xfrm>
              <a:off x="4282" y="2737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3" name="Rectangle 164"/>
            <p:cNvSpPr>
              <a:spLocks noChangeArrowheads="1"/>
            </p:cNvSpPr>
            <p:nvPr/>
          </p:nvSpPr>
          <p:spPr bwMode="auto">
            <a:xfrm>
              <a:off x="4874" y="2737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4" name="Line 165"/>
            <p:cNvSpPr>
              <a:spLocks noChangeShapeType="1"/>
            </p:cNvSpPr>
            <p:nvPr/>
          </p:nvSpPr>
          <p:spPr bwMode="auto">
            <a:xfrm>
              <a:off x="4874" y="2737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5" name="Rectangle 166"/>
            <p:cNvSpPr>
              <a:spLocks noChangeArrowheads="1"/>
            </p:cNvSpPr>
            <p:nvPr/>
          </p:nvSpPr>
          <p:spPr bwMode="auto">
            <a:xfrm>
              <a:off x="5466" y="2737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6" name="Line 167"/>
            <p:cNvSpPr>
              <a:spLocks noChangeShapeType="1"/>
            </p:cNvSpPr>
            <p:nvPr/>
          </p:nvSpPr>
          <p:spPr bwMode="auto">
            <a:xfrm>
              <a:off x="5466" y="2737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47" name="Rectangle 168"/>
            <p:cNvSpPr>
              <a:spLocks noChangeArrowheads="1"/>
            </p:cNvSpPr>
            <p:nvPr/>
          </p:nvSpPr>
          <p:spPr bwMode="auto">
            <a:xfrm>
              <a:off x="443" y="2910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48" name="Rectangle 169"/>
            <p:cNvSpPr>
              <a:spLocks noChangeArrowheads="1"/>
            </p:cNvSpPr>
            <p:nvPr/>
          </p:nvSpPr>
          <p:spPr bwMode="auto">
            <a:xfrm>
              <a:off x="554" y="2910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49" name="Rectangle 170"/>
            <p:cNvSpPr>
              <a:spLocks noChangeArrowheads="1"/>
            </p:cNvSpPr>
            <p:nvPr/>
          </p:nvSpPr>
          <p:spPr bwMode="auto">
            <a:xfrm>
              <a:off x="1356" y="2910"/>
              <a:ext cx="137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    R. Neal, Capital</a:t>
              </a:r>
              <a:endParaRPr lang="en-US"/>
            </a:p>
          </p:txBody>
        </p:sp>
        <p:sp>
          <p:nvSpPr>
            <p:cNvPr id="48450" name="Rectangle 171"/>
            <p:cNvSpPr>
              <a:spLocks noChangeArrowheads="1"/>
            </p:cNvSpPr>
            <p:nvPr/>
          </p:nvSpPr>
          <p:spPr bwMode="auto">
            <a:xfrm>
              <a:off x="2623" y="2910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51" name="Rectangle 172"/>
            <p:cNvSpPr>
              <a:spLocks noChangeArrowheads="1"/>
            </p:cNvSpPr>
            <p:nvPr/>
          </p:nvSpPr>
          <p:spPr bwMode="auto">
            <a:xfrm>
              <a:off x="3908" y="2910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52" name="Rectangle 173"/>
            <p:cNvSpPr>
              <a:spLocks noChangeArrowheads="1"/>
            </p:cNvSpPr>
            <p:nvPr/>
          </p:nvSpPr>
          <p:spPr bwMode="auto">
            <a:xfrm>
              <a:off x="4832" y="2910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53" name="Rectangle 174"/>
            <p:cNvSpPr>
              <a:spLocks noChangeArrowheads="1"/>
            </p:cNvSpPr>
            <p:nvPr/>
          </p:nvSpPr>
          <p:spPr bwMode="auto">
            <a:xfrm>
              <a:off x="4978" y="2910"/>
              <a:ext cx="52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15,000</a:t>
              </a:r>
              <a:endParaRPr lang="en-US"/>
            </a:p>
          </p:txBody>
        </p:sp>
        <p:sp>
          <p:nvSpPr>
            <p:cNvPr id="48454" name="Rectangle 175"/>
            <p:cNvSpPr>
              <a:spLocks noChangeArrowheads="1"/>
            </p:cNvSpPr>
            <p:nvPr/>
          </p:nvSpPr>
          <p:spPr bwMode="auto">
            <a:xfrm>
              <a:off x="5424" y="2910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55" name="Rectangle 176"/>
            <p:cNvSpPr>
              <a:spLocks noChangeArrowheads="1"/>
            </p:cNvSpPr>
            <p:nvPr/>
          </p:nvSpPr>
          <p:spPr bwMode="auto">
            <a:xfrm>
              <a:off x="5519" y="2910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56" name="Rectangle 177"/>
            <p:cNvSpPr>
              <a:spLocks noChangeArrowheads="1"/>
            </p:cNvSpPr>
            <p:nvPr/>
          </p:nvSpPr>
          <p:spPr bwMode="auto">
            <a:xfrm>
              <a:off x="500" y="2905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7" name="Line 178"/>
            <p:cNvSpPr>
              <a:spLocks noChangeShapeType="1"/>
            </p:cNvSpPr>
            <p:nvPr/>
          </p:nvSpPr>
          <p:spPr bwMode="auto">
            <a:xfrm>
              <a:off x="500" y="2905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8" name="Rectangle 179"/>
            <p:cNvSpPr>
              <a:spLocks noChangeArrowheads="1"/>
            </p:cNvSpPr>
            <p:nvPr/>
          </p:nvSpPr>
          <p:spPr bwMode="auto">
            <a:xfrm>
              <a:off x="1303" y="2905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59" name="Line 180"/>
            <p:cNvSpPr>
              <a:spLocks noChangeShapeType="1"/>
            </p:cNvSpPr>
            <p:nvPr/>
          </p:nvSpPr>
          <p:spPr bwMode="auto">
            <a:xfrm>
              <a:off x="1303" y="2905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0" name="Rectangle 181"/>
            <p:cNvSpPr>
              <a:spLocks noChangeArrowheads="1"/>
            </p:cNvSpPr>
            <p:nvPr/>
          </p:nvSpPr>
          <p:spPr bwMode="auto">
            <a:xfrm>
              <a:off x="3855" y="2905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1" name="Line 182"/>
            <p:cNvSpPr>
              <a:spLocks noChangeShapeType="1"/>
            </p:cNvSpPr>
            <p:nvPr/>
          </p:nvSpPr>
          <p:spPr bwMode="auto">
            <a:xfrm>
              <a:off x="3855" y="2905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2" name="Rectangle 183"/>
            <p:cNvSpPr>
              <a:spLocks noChangeArrowheads="1"/>
            </p:cNvSpPr>
            <p:nvPr/>
          </p:nvSpPr>
          <p:spPr bwMode="auto">
            <a:xfrm>
              <a:off x="4282" y="2905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3" name="Line 184"/>
            <p:cNvSpPr>
              <a:spLocks noChangeShapeType="1"/>
            </p:cNvSpPr>
            <p:nvPr/>
          </p:nvSpPr>
          <p:spPr bwMode="auto">
            <a:xfrm>
              <a:off x="4282" y="2905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4" name="Rectangle 185"/>
            <p:cNvSpPr>
              <a:spLocks noChangeArrowheads="1"/>
            </p:cNvSpPr>
            <p:nvPr/>
          </p:nvSpPr>
          <p:spPr bwMode="auto">
            <a:xfrm>
              <a:off x="4874" y="2905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5" name="Line 186"/>
            <p:cNvSpPr>
              <a:spLocks noChangeShapeType="1"/>
            </p:cNvSpPr>
            <p:nvPr/>
          </p:nvSpPr>
          <p:spPr bwMode="auto">
            <a:xfrm>
              <a:off x="4874" y="2905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6" name="Rectangle 187"/>
            <p:cNvSpPr>
              <a:spLocks noChangeArrowheads="1"/>
            </p:cNvSpPr>
            <p:nvPr/>
          </p:nvSpPr>
          <p:spPr bwMode="auto">
            <a:xfrm>
              <a:off x="5466" y="2905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7" name="Line 188"/>
            <p:cNvSpPr>
              <a:spLocks noChangeShapeType="1"/>
            </p:cNvSpPr>
            <p:nvPr/>
          </p:nvSpPr>
          <p:spPr bwMode="auto">
            <a:xfrm>
              <a:off x="5466" y="2905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68" name="Rectangle 189"/>
            <p:cNvSpPr>
              <a:spLocks noChangeArrowheads="1"/>
            </p:cNvSpPr>
            <p:nvPr/>
          </p:nvSpPr>
          <p:spPr bwMode="auto">
            <a:xfrm>
              <a:off x="443" y="3078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69" name="Rectangle 190"/>
            <p:cNvSpPr>
              <a:spLocks noChangeArrowheads="1"/>
            </p:cNvSpPr>
            <p:nvPr/>
          </p:nvSpPr>
          <p:spPr bwMode="auto">
            <a:xfrm>
              <a:off x="554" y="3078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70" name="Rectangle 191"/>
            <p:cNvSpPr>
              <a:spLocks noChangeArrowheads="1"/>
            </p:cNvSpPr>
            <p:nvPr/>
          </p:nvSpPr>
          <p:spPr bwMode="auto">
            <a:xfrm>
              <a:off x="1356" y="3078"/>
              <a:ext cx="232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         (Investasi kas dalam bisnis)</a:t>
              </a:r>
              <a:endParaRPr lang="en-US"/>
            </a:p>
          </p:txBody>
        </p:sp>
        <p:sp>
          <p:nvSpPr>
            <p:cNvPr id="48471" name="Rectangle 192"/>
            <p:cNvSpPr>
              <a:spLocks noChangeArrowheads="1"/>
            </p:cNvSpPr>
            <p:nvPr/>
          </p:nvSpPr>
          <p:spPr bwMode="auto">
            <a:xfrm>
              <a:off x="3675" y="3078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72" name="Rectangle 193"/>
            <p:cNvSpPr>
              <a:spLocks noChangeArrowheads="1"/>
            </p:cNvSpPr>
            <p:nvPr/>
          </p:nvSpPr>
          <p:spPr bwMode="auto">
            <a:xfrm>
              <a:off x="3908" y="3078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73" name="Rectangle 194"/>
            <p:cNvSpPr>
              <a:spLocks noChangeArrowheads="1"/>
            </p:cNvSpPr>
            <p:nvPr/>
          </p:nvSpPr>
          <p:spPr bwMode="auto">
            <a:xfrm>
              <a:off x="4832" y="3078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74" name="Rectangle 195"/>
            <p:cNvSpPr>
              <a:spLocks noChangeArrowheads="1"/>
            </p:cNvSpPr>
            <p:nvPr/>
          </p:nvSpPr>
          <p:spPr bwMode="auto">
            <a:xfrm>
              <a:off x="5424" y="3078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75" name="Rectangle 196"/>
            <p:cNvSpPr>
              <a:spLocks noChangeArrowheads="1"/>
            </p:cNvSpPr>
            <p:nvPr/>
          </p:nvSpPr>
          <p:spPr bwMode="auto">
            <a:xfrm>
              <a:off x="5519" y="3078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76" name="Rectangle 197"/>
            <p:cNvSpPr>
              <a:spLocks noChangeArrowheads="1"/>
            </p:cNvSpPr>
            <p:nvPr/>
          </p:nvSpPr>
          <p:spPr bwMode="auto">
            <a:xfrm>
              <a:off x="500" y="3073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7" name="Line 198"/>
            <p:cNvSpPr>
              <a:spLocks noChangeShapeType="1"/>
            </p:cNvSpPr>
            <p:nvPr/>
          </p:nvSpPr>
          <p:spPr bwMode="auto">
            <a:xfrm>
              <a:off x="500" y="3073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8" name="Rectangle 199"/>
            <p:cNvSpPr>
              <a:spLocks noChangeArrowheads="1"/>
            </p:cNvSpPr>
            <p:nvPr/>
          </p:nvSpPr>
          <p:spPr bwMode="auto">
            <a:xfrm>
              <a:off x="1303" y="3073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79" name="Line 200"/>
            <p:cNvSpPr>
              <a:spLocks noChangeShapeType="1"/>
            </p:cNvSpPr>
            <p:nvPr/>
          </p:nvSpPr>
          <p:spPr bwMode="auto">
            <a:xfrm>
              <a:off x="1303" y="3073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0" name="Rectangle 201"/>
            <p:cNvSpPr>
              <a:spLocks noChangeArrowheads="1"/>
            </p:cNvSpPr>
            <p:nvPr/>
          </p:nvSpPr>
          <p:spPr bwMode="auto">
            <a:xfrm>
              <a:off x="3855" y="3073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1" name="Line 202"/>
            <p:cNvSpPr>
              <a:spLocks noChangeShapeType="1"/>
            </p:cNvSpPr>
            <p:nvPr/>
          </p:nvSpPr>
          <p:spPr bwMode="auto">
            <a:xfrm>
              <a:off x="3855" y="3073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2" name="Rectangle 203"/>
            <p:cNvSpPr>
              <a:spLocks noChangeArrowheads="1"/>
            </p:cNvSpPr>
            <p:nvPr/>
          </p:nvSpPr>
          <p:spPr bwMode="auto">
            <a:xfrm>
              <a:off x="4282" y="3073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3" name="Line 204"/>
            <p:cNvSpPr>
              <a:spLocks noChangeShapeType="1"/>
            </p:cNvSpPr>
            <p:nvPr/>
          </p:nvSpPr>
          <p:spPr bwMode="auto">
            <a:xfrm>
              <a:off x="4282" y="3073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4" name="Rectangle 205"/>
            <p:cNvSpPr>
              <a:spLocks noChangeArrowheads="1"/>
            </p:cNvSpPr>
            <p:nvPr/>
          </p:nvSpPr>
          <p:spPr bwMode="auto">
            <a:xfrm>
              <a:off x="4874" y="3073"/>
              <a:ext cx="10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5" name="Line 206"/>
            <p:cNvSpPr>
              <a:spLocks noChangeShapeType="1"/>
            </p:cNvSpPr>
            <p:nvPr/>
          </p:nvSpPr>
          <p:spPr bwMode="auto">
            <a:xfrm>
              <a:off x="4874" y="3073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6" name="Rectangle 207"/>
            <p:cNvSpPr>
              <a:spLocks noChangeArrowheads="1"/>
            </p:cNvSpPr>
            <p:nvPr/>
          </p:nvSpPr>
          <p:spPr bwMode="auto">
            <a:xfrm>
              <a:off x="5466" y="3073"/>
              <a:ext cx="11" cy="1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7" name="Line 208"/>
            <p:cNvSpPr>
              <a:spLocks noChangeShapeType="1"/>
            </p:cNvSpPr>
            <p:nvPr/>
          </p:nvSpPr>
          <p:spPr bwMode="auto">
            <a:xfrm>
              <a:off x="5466" y="3073"/>
              <a:ext cx="1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88" name="Rectangle 209"/>
            <p:cNvSpPr>
              <a:spLocks noChangeArrowheads="1"/>
            </p:cNvSpPr>
            <p:nvPr/>
          </p:nvSpPr>
          <p:spPr bwMode="auto">
            <a:xfrm>
              <a:off x="443" y="324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8489" name="Rectangle 210"/>
            <p:cNvSpPr>
              <a:spLocks noChangeArrowheads="1"/>
            </p:cNvSpPr>
            <p:nvPr/>
          </p:nvSpPr>
          <p:spPr bwMode="auto">
            <a:xfrm>
              <a:off x="554" y="3246"/>
              <a:ext cx="11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</p:grpSp>
      <p:sp>
        <p:nvSpPr>
          <p:cNvPr id="48134" name="Rectangle 212"/>
          <p:cNvSpPr>
            <a:spLocks noChangeArrowheads="1"/>
          </p:cNvSpPr>
          <p:nvPr/>
        </p:nvSpPr>
        <p:spPr bwMode="auto">
          <a:xfrm>
            <a:off x="2152650" y="51530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35" name="Rectangle 213"/>
          <p:cNvSpPr>
            <a:spLocks noChangeArrowheads="1"/>
          </p:cNvSpPr>
          <p:nvPr/>
        </p:nvSpPr>
        <p:spPr bwMode="auto">
          <a:xfrm>
            <a:off x="6203950" y="51530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36" name="Rectangle 214"/>
          <p:cNvSpPr>
            <a:spLocks noChangeArrowheads="1"/>
          </p:cNvSpPr>
          <p:nvPr/>
        </p:nvSpPr>
        <p:spPr bwMode="auto">
          <a:xfrm>
            <a:off x="7670800" y="51530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37" name="Rectangle 215"/>
          <p:cNvSpPr>
            <a:spLocks noChangeArrowheads="1"/>
          </p:cNvSpPr>
          <p:nvPr/>
        </p:nvSpPr>
        <p:spPr bwMode="auto">
          <a:xfrm>
            <a:off x="8610600" y="51530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38" name="Rectangle 216"/>
          <p:cNvSpPr>
            <a:spLocks noChangeArrowheads="1"/>
          </p:cNvSpPr>
          <p:nvPr/>
        </p:nvSpPr>
        <p:spPr bwMode="auto">
          <a:xfrm>
            <a:off x="8761413" y="51530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39" name="Rectangle 217"/>
          <p:cNvSpPr>
            <a:spLocks noChangeArrowheads="1"/>
          </p:cNvSpPr>
          <p:nvPr/>
        </p:nvSpPr>
        <p:spPr bwMode="auto">
          <a:xfrm>
            <a:off x="793750" y="51450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218"/>
          <p:cNvSpPr>
            <a:spLocks noChangeShapeType="1"/>
          </p:cNvSpPr>
          <p:nvPr/>
        </p:nvSpPr>
        <p:spPr bwMode="auto">
          <a:xfrm>
            <a:off x="793750" y="51450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Rectangle 219"/>
          <p:cNvSpPr>
            <a:spLocks noChangeArrowheads="1"/>
          </p:cNvSpPr>
          <p:nvPr/>
        </p:nvSpPr>
        <p:spPr bwMode="auto">
          <a:xfrm>
            <a:off x="2068513" y="51450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220"/>
          <p:cNvSpPr>
            <a:spLocks noChangeShapeType="1"/>
          </p:cNvSpPr>
          <p:nvPr/>
        </p:nvSpPr>
        <p:spPr bwMode="auto">
          <a:xfrm>
            <a:off x="2068513" y="51450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Rectangle 221"/>
          <p:cNvSpPr>
            <a:spLocks noChangeArrowheads="1"/>
          </p:cNvSpPr>
          <p:nvPr/>
        </p:nvSpPr>
        <p:spPr bwMode="auto">
          <a:xfrm>
            <a:off x="6119813" y="51450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Line 222"/>
          <p:cNvSpPr>
            <a:spLocks noChangeShapeType="1"/>
          </p:cNvSpPr>
          <p:nvPr/>
        </p:nvSpPr>
        <p:spPr bwMode="auto">
          <a:xfrm>
            <a:off x="6119813" y="51450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Rectangle 223"/>
          <p:cNvSpPr>
            <a:spLocks noChangeArrowheads="1"/>
          </p:cNvSpPr>
          <p:nvPr/>
        </p:nvSpPr>
        <p:spPr bwMode="auto">
          <a:xfrm>
            <a:off x="6797675" y="51450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Line 224"/>
          <p:cNvSpPr>
            <a:spLocks noChangeShapeType="1"/>
          </p:cNvSpPr>
          <p:nvPr/>
        </p:nvSpPr>
        <p:spPr bwMode="auto">
          <a:xfrm>
            <a:off x="6797675" y="51450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Rectangle 225"/>
          <p:cNvSpPr>
            <a:spLocks noChangeArrowheads="1"/>
          </p:cNvSpPr>
          <p:nvPr/>
        </p:nvSpPr>
        <p:spPr bwMode="auto">
          <a:xfrm>
            <a:off x="7737475" y="51450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Line 226"/>
          <p:cNvSpPr>
            <a:spLocks noChangeShapeType="1"/>
          </p:cNvSpPr>
          <p:nvPr/>
        </p:nvSpPr>
        <p:spPr bwMode="auto">
          <a:xfrm>
            <a:off x="7737475" y="51450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Rectangle 227"/>
          <p:cNvSpPr>
            <a:spLocks noChangeArrowheads="1"/>
          </p:cNvSpPr>
          <p:nvPr/>
        </p:nvSpPr>
        <p:spPr bwMode="auto">
          <a:xfrm>
            <a:off x="8677275" y="5145088"/>
            <a:ext cx="17463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Line 228"/>
          <p:cNvSpPr>
            <a:spLocks noChangeShapeType="1"/>
          </p:cNvSpPr>
          <p:nvPr/>
        </p:nvSpPr>
        <p:spPr bwMode="auto">
          <a:xfrm>
            <a:off x="8677275" y="51450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1" name="Rectangle 229"/>
          <p:cNvSpPr>
            <a:spLocks noChangeArrowheads="1"/>
          </p:cNvSpPr>
          <p:nvPr/>
        </p:nvSpPr>
        <p:spPr bwMode="auto">
          <a:xfrm>
            <a:off x="703263" y="54197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52" name="Rectangle 230"/>
          <p:cNvSpPr>
            <a:spLocks noChangeArrowheads="1"/>
          </p:cNvSpPr>
          <p:nvPr/>
        </p:nvSpPr>
        <p:spPr bwMode="auto">
          <a:xfrm>
            <a:off x="879475" y="5419725"/>
            <a:ext cx="11858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    1</a:t>
            </a:r>
            <a:endParaRPr lang="en-US"/>
          </a:p>
        </p:txBody>
      </p:sp>
      <p:sp>
        <p:nvSpPr>
          <p:cNvPr id="48153" name="Rectangle 231"/>
          <p:cNvSpPr>
            <a:spLocks noChangeArrowheads="1"/>
          </p:cNvSpPr>
          <p:nvPr/>
        </p:nvSpPr>
        <p:spPr bwMode="auto">
          <a:xfrm>
            <a:off x="1909763" y="54197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54" name="Rectangle 232"/>
          <p:cNvSpPr>
            <a:spLocks noChangeArrowheads="1"/>
          </p:cNvSpPr>
          <p:nvPr/>
        </p:nvSpPr>
        <p:spPr bwMode="auto">
          <a:xfrm>
            <a:off x="2152650" y="5419725"/>
            <a:ext cx="25352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Computer Equipment</a:t>
            </a:r>
            <a:endParaRPr lang="en-US"/>
          </a:p>
        </p:txBody>
      </p:sp>
      <p:sp>
        <p:nvSpPr>
          <p:cNvPr id="48155" name="Rectangle 233"/>
          <p:cNvSpPr>
            <a:spLocks noChangeArrowheads="1"/>
          </p:cNvSpPr>
          <p:nvPr/>
        </p:nvSpPr>
        <p:spPr bwMode="auto">
          <a:xfrm>
            <a:off x="4519613" y="54197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56" name="Rectangle 234"/>
          <p:cNvSpPr>
            <a:spLocks noChangeArrowheads="1"/>
          </p:cNvSpPr>
          <p:nvPr/>
        </p:nvSpPr>
        <p:spPr bwMode="auto">
          <a:xfrm>
            <a:off x="6203950" y="54197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57" name="Rectangle 235"/>
          <p:cNvSpPr>
            <a:spLocks noChangeArrowheads="1"/>
          </p:cNvSpPr>
          <p:nvPr/>
        </p:nvSpPr>
        <p:spPr bwMode="auto">
          <a:xfrm>
            <a:off x="7091363" y="5419725"/>
            <a:ext cx="708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7,000</a:t>
            </a:r>
            <a:endParaRPr lang="en-US"/>
          </a:p>
        </p:txBody>
      </p:sp>
      <p:sp>
        <p:nvSpPr>
          <p:cNvPr id="48158" name="Rectangle 236"/>
          <p:cNvSpPr>
            <a:spLocks noChangeArrowheads="1"/>
          </p:cNvSpPr>
          <p:nvPr/>
        </p:nvSpPr>
        <p:spPr bwMode="auto">
          <a:xfrm>
            <a:off x="7670800" y="54197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59" name="Rectangle 237"/>
          <p:cNvSpPr>
            <a:spLocks noChangeArrowheads="1"/>
          </p:cNvSpPr>
          <p:nvPr/>
        </p:nvSpPr>
        <p:spPr bwMode="auto">
          <a:xfrm>
            <a:off x="8610600" y="54197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60" name="Rectangle 238"/>
          <p:cNvSpPr>
            <a:spLocks noChangeArrowheads="1"/>
          </p:cNvSpPr>
          <p:nvPr/>
        </p:nvSpPr>
        <p:spPr bwMode="auto">
          <a:xfrm>
            <a:off x="8761413" y="54197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61" name="Rectangle 239"/>
          <p:cNvSpPr>
            <a:spLocks noChangeArrowheads="1"/>
          </p:cNvSpPr>
          <p:nvPr/>
        </p:nvSpPr>
        <p:spPr bwMode="auto">
          <a:xfrm>
            <a:off x="793750" y="54117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2" name="Line 240"/>
          <p:cNvSpPr>
            <a:spLocks noChangeShapeType="1"/>
          </p:cNvSpPr>
          <p:nvPr/>
        </p:nvSpPr>
        <p:spPr bwMode="auto">
          <a:xfrm>
            <a:off x="793750" y="54117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3" name="Rectangle 241"/>
          <p:cNvSpPr>
            <a:spLocks noChangeArrowheads="1"/>
          </p:cNvSpPr>
          <p:nvPr/>
        </p:nvSpPr>
        <p:spPr bwMode="auto">
          <a:xfrm>
            <a:off x="2068513" y="54117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4" name="Line 242"/>
          <p:cNvSpPr>
            <a:spLocks noChangeShapeType="1"/>
          </p:cNvSpPr>
          <p:nvPr/>
        </p:nvSpPr>
        <p:spPr bwMode="auto">
          <a:xfrm>
            <a:off x="2068513" y="54117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5" name="Rectangle 243"/>
          <p:cNvSpPr>
            <a:spLocks noChangeArrowheads="1"/>
          </p:cNvSpPr>
          <p:nvPr/>
        </p:nvSpPr>
        <p:spPr bwMode="auto">
          <a:xfrm>
            <a:off x="6119813" y="54117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6" name="Line 244"/>
          <p:cNvSpPr>
            <a:spLocks noChangeShapeType="1"/>
          </p:cNvSpPr>
          <p:nvPr/>
        </p:nvSpPr>
        <p:spPr bwMode="auto">
          <a:xfrm>
            <a:off x="6119813" y="54117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7" name="Rectangle 245"/>
          <p:cNvSpPr>
            <a:spLocks noChangeArrowheads="1"/>
          </p:cNvSpPr>
          <p:nvPr/>
        </p:nvSpPr>
        <p:spPr bwMode="auto">
          <a:xfrm>
            <a:off x="6797675" y="54117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8" name="Line 246"/>
          <p:cNvSpPr>
            <a:spLocks noChangeShapeType="1"/>
          </p:cNvSpPr>
          <p:nvPr/>
        </p:nvSpPr>
        <p:spPr bwMode="auto">
          <a:xfrm>
            <a:off x="6797675" y="54117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9" name="Rectangle 247"/>
          <p:cNvSpPr>
            <a:spLocks noChangeArrowheads="1"/>
          </p:cNvSpPr>
          <p:nvPr/>
        </p:nvSpPr>
        <p:spPr bwMode="auto">
          <a:xfrm>
            <a:off x="7737475" y="54117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0" name="Line 248"/>
          <p:cNvSpPr>
            <a:spLocks noChangeShapeType="1"/>
          </p:cNvSpPr>
          <p:nvPr/>
        </p:nvSpPr>
        <p:spPr bwMode="auto">
          <a:xfrm>
            <a:off x="7737475" y="54117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1" name="Rectangle 249"/>
          <p:cNvSpPr>
            <a:spLocks noChangeArrowheads="1"/>
          </p:cNvSpPr>
          <p:nvPr/>
        </p:nvSpPr>
        <p:spPr bwMode="auto">
          <a:xfrm>
            <a:off x="8677275" y="5411788"/>
            <a:ext cx="17463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2" name="Line 250"/>
          <p:cNvSpPr>
            <a:spLocks noChangeShapeType="1"/>
          </p:cNvSpPr>
          <p:nvPr/>
        </p:nvSpPr>
        <p:spPr bwMode="auto">
          <a:xfrm>
            <a:off x="8677275" y="54117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3" name="Rectangle 251"/>
          <p:cNvSpPr>
            <a:spLocks noChangeArrowheads="1"/>
          </p:cNvSpPr>
          <p:nvPr/>
        </p:nvSpPr>
        <p:spPr bwMode="auto">
          <a:xfrm>
            <a:off x="703263" y="56864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74" name="Rectangle 252"/>
          <p:cNvSpPr>
            <a:spLocks noChangeArrowheads="1"/>
          </p:cNvSpPr>
          <p:nvPr/>
        </p:nvSpPr>
        <p:spPr bwMode="auto">
          <a:xfrm>
            <a:off x="879475" y="56864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75" name="Rectangle 253"/>
          <p:cNvSpPr>
            <a:spLocks noChangeArrowheads="1"/>
          </p:cNvSpPr>
          <p:nvPr/>
        </p:nvSpPr>
        <p:spPr bwMode="auto">
          <a:xfrm>
            <a:off x="2152650" y="56864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76" name="Rectangle 254"/>
          <p:cNvSpPr>
            <a:spLocks noChangeArrowheads="1"/>
          </p:cNvSpPr>
          <p:nvPr/>
        </p:nvSpPr>
        <p:spPr bwMode="auto">
          <a:xfrm>
            <a:off x="2217738" y="5686425"/>
            <a:ext cx="962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Cash</a:t>
            </a:r>
            <a:endParaRPr lang="en-US"/>
          </a:p>
        </p:txBody>
      </p:sp>
      <p:sp>
        <p:nvSpPr>
          <p:cNvPr id="48177" name="Rectangle 255"/>
          <p:cNvSpPr>
            <a:spLocks noChangeArrowheads="1"/>
          </p:cNvSpPr>
          <p:nvPr/>
        </p:nvSpPr>
        <p:spPr bwMode="auto">
          <a:xfrm>
            <a:off x="3043238" y="56864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78" name="Rectangle 256"/>
          <p:cNvSpPr>
            <a:spLocks noChangeArrowheads="1"/>
          </p:cNvSpPr>
          <p:nvPr/>
        </p:nvSpPr>
        <p:spPr bwMode="auto">
          <a:xfrm>
            <a:off x="6203950" y="56864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79" name="Rectangle 257"/>
          <p:cNvSpPr>
            <a:spLocks noChangeArrowheads="1"/>
          </p:cNvSpPr>
          <p:nvPr/>
        </p:nvSpPr>
        <p:spPr bwMode="auto">
          <a:xfrm>
            <a:off x="7670800" y="56864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80" name="Rectangle 258"/>
          <p:cNvSpPr>
            <a:spLocks noChangeArrowheads="1"/>
          </p:cNvSpPr>
          <p:nvPr/>
        </p:nvSpPr>
        <p:spPr bwMode="auto">
          <a:xfrm>
            <a:off x="8031163" y="5686425"/>
            <a:ext cx="708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7,000</a:t>
            </a:r>
            <a:endParaRPr lang="en-US"/>
          </a:p>
        </p:txBody>
      </p:sp>
      <p:sp>
        <p:nvSpPr>
          <p:cNvPr id="48181" name="Rectangle 259"/>
          <p:cNvSpPr>
            <a:spLocks noChangeArrowheads="1"/>
          </p:cNvSpPr>
          <p:nvPr/>
        </p:nvSpPr>
        <p:spPr bwMode="auto">
          <a:xfrm>
            <a:off x="8610600" y="56864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82" name="Rectangle 260"/>
          <p:cNvSpPr>
            <a:spLocks noChangeArrowheads="1"/>
          </p:cNvSpPr>
          <p:nvPr/>
        </p:nvSpPr>
        <p:spPr bwMode="auto">
          <a:xfrm>
            <a:off x="8761413" y="56864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83" name="Rectangle 261"/>
          <p:cNvSpPr>
            <a:spLocks noChangeArrowheads="1"/>
          </p:cNvSpPr>
          <p:nvPr/>
        </p:nvSpPr>
        <p:spPr bwMode="auto">
          <a:xfrm>
            <a:off x="793750" y="56784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4" name="Line 262"/>
          <p:cNvSpPr>
            <a:spLocks noChangeShapeType="1"/>
          </p:cNvSpPr>
          <p:nvPr/>
        </p:nvSpPr>
        <p:spPr bwMode="auto">
          <a:xfrm>
            <a:off x="793750" y="56784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5" name="Rectangle 263"/>
          <p:cNvSpPr>
            <a:spLocks noChangeArrowheads="1"/>
          </p:cNvSpPr>
          <p:nvPr/>
        </p:nvSpPr>
        <p:spPr bwMode="auto">
          <a:xfrm>
            <a:off x="2068513" y="56784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6" name="Line 264"/>
          <p:cNvSpPr>
            <a:spLocks noChangeShapeType="1"/>
          </p:cNvSpPr>
          <p:nvPr/>
        </p:nvSpPr>
        <p:spPr bwMode="auto">
          <a:xfrm>
            <a:off x="2068513" y="56784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7" name="Rectangle 265"/>
          <p:cNvSpPr>
            <a:spLocks noChangeArrowheads="1"/>
          </p:cNvSpPr>
          <p:nvPr/>
        </p:nvSpPr>
        <p:spPr bwMode="auto">
          <a:xfrm>
            <a:off x="6119813" y="56784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8" name="Line 266"/>
          <p:cNvSpPr>
            <a:spLocks noChangeShapeType="1"/>
          </p:cNvSpPr>
          <p:nvPr/>
        </p:nvSpPr>
        <p:spPr bwMode="auto">
          <a:xfrm>
            <a:off x="6119813" y="56784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9" name="Rectangle 267"/>
          <p:cNvSpPr>
            <a:spLocks noChangeArrowheads="1"/>
          </p:cNvSpPr>
          <p:nvPr/>
        </p:nvSpPr>
        <p:spPr bwMode="auto">
          <a:xfrm>
            <a:off x="6797675" y="56784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0" name="Line 268"/>
          <p:cNvSpPr>
            <a:spLocks noChangeShapeType="1"/>
          </p:cNvSpPr>
          <p:nvPr/>
        </p:nvSpPr>
        <p:spPr bwMode="auto">
          <a:xfrm>
            <a:off x="6797675" y="56784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1" name="Rectangle 269"/>
          <p:cNvSpPr>
            <a:spLocks noChangeArrowheads="1"/>
          </p:cNvSpPr>
          <p:nvPr/>
        </p:nvSpPr>
        <p:spPr bwMode="auto">
          <a:xfrm>
            <a:off x="7737475" y="56784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2" name="Line 270"/>
          <p:cNvSpPr>
            <a:spLocks noChangeShapeType="1"/>
          </p:cNvSpPr>
          <p:nvPr/>
        </p:nvSpPr>
        <p:spPr bwMode="auto">
          <a:xfrm>
            <a:off x="7737475" y="56784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3" name="Rectangle 271"/>
          <p:cNvSpPr>
            <a:spLocks noChangeArrowheads="1"/>
          </p:cNvSpPr>
          <p:nvPr/>
        </p:nvSpPr>
        <p:spPr bwMode="auto">
          <a:xfrm>
            <a:off x="8677275" y="5678488"/>
            <a:ext cx="17463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4" name="Line 272"/>
          <p:cNvSpPr>
            <a:spLocks noChangeShapeType="1"/>
          </p:cNvSpPr>
          <p:nvPr/>
        </p:nvSpPr>
        <p:spPr bwMode="auto">
          <a:xfrm>
            <a:off x="8677275" y="56784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5" name="Rectangle 273"/>
          <p:cNvSpPr>
            <a:spLocks noChangeArrowheads="1"/>
          </p:cNvSpPr>
          <p:nvPr/>
        </p:nvSpPr>
        <p:spPr bwMode="auto">
          <a:xfrm>
            <a:off x="703263" y="59531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96" name="Rectangle 274"/>
          <p:cNvSpPr>
            <a:spLocks noChangeArrowheads="1"/>
          </p:cNvSpPr>
          <p:nvPr/>
        </p:nvSpPr>
        <p:spPr bwMode="auto">
          <a:xfrm>
            <a:off x="879475" y="59531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97" name="Rectangle 275"/>
          <p:cNvSpPr>
            <a:spLocks noChangeArrowheads="1"/>
          </p:cNvSpPr>
          <p:nvPr/>
        </p:nvSpPr>
        <p:spPr bwMode="auto">
          <a:xfrm>
            <a:off x="2152650" y="5953125"/>
            <a:ext cx="3821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(Pembelian peralatan secara </a:t>
            </a:r>
            <a:endParaRPr lang="en-US"/>
          </a:p>
        </p:txBody>
      </p:sp>
      <p:sp>
        <p:nvSpPr>
          <p:cNvPr id="48198" name="Rectangle 276"/>
          <p:cNvSpPr>
            <a:spLocks noChangeArrowheads="1"/>
          </p:cNvSpPr>
          <p:nvPr/>
        </p:nvSpPr>
        <p:spPr bwMode="auto">
          <a:xfrm>
            <a:off x="5678488" y="59531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199" name="Rectangle 277"/>
          <p:cNvSpPr>
            <a:spLocks noChangeArrowheads="1"/>
          </p:cNvSpPr>
          <p:nvPr/>
        </p:nvSpPr>
        <p:spPr bwMode="auto">
          <a:xfrm>
            <a:off x="6203950" y="59531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00" name="Rectangle 278"/>
          <p:cNvSpPr>
            <a:spLocks noChangeArrowheads="1"/>
          </p:cNvSpPr>
          <p:nvPr/>
        </p:nvSpPr>
        <p:spPr bwMode="auto">
          <a:xfrm>
            <a:off x="7670800" y="59531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01" name="Rectangle 279"/>
          <p:cNvSpPr>
            <a:spLocks noChangeArrowheads="1"/>
          </p:cNvSpPr>
          <p:nvPr/>
        </p:nvSpPr>
        <p:spPr bwMode="auto">
          <a:xfrm>
            <a:off x="8610600" y="5953125"/>
            <a:ext cx="1825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02" name="Rectangle 280"/>
          <p:cNvSpPr>
            <a:spLocks noChangeArrowheads="1"/>
          </p:cNvSpPr>
          <p:nvPr/>
        </p:nvSpPr>
        <p:spPr bwMode="auto">
          <a:xfrm>
            <a:off x="8761413" y="5953125"/>
            <a:ext cx="1825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03" name="Rectangle 281"/>
          <p:cNvSpPr>
            <a:spLocks noChangeArrowheads="1"/>
          </p:cNvSpPr>
          <p:nvPr/>
        </p:nvSpPr>
        <p:spPr bwMode="auto">
          <a:xfrm>
            <a:off x="793750" y="59451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4" name="Line 282"/>
          <p:cNvSpPr>
            <a:spLocks noChangeShapeType="1"/>
          </p:cNvSpPr>
          <p:nvPr/>
        </p:nvSpPr>
        <p:spPr bwMode="auto">
          <a:xfrm>
            <a:off x="793750" y="59451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5" name="Rectangle 283"/>
          <p:cNvSpPr>
            <a:spLocks noChangeArrowheads="1"/>
          </p:cNvSpPr>
          <p:nvPr/>
        </p:nvSpPr>
        <p:spPr bwMode="auto">
          <a:xfrm>
            <a:off x="2068513" y="59451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6" name="Line 284"/>
          <p:cNvSpPr>
            <a:spLocks noChangeShapeType="1"/>
          </p:cNvSpPr>
          <p:nvPr/>
        </p:nvSpPr>
        <p:spPr bwMode="auto">
          <a:xfrm>
            <a:off x="2068513" y="59451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7" name="Rectangle 285"/>
          <p:cNvSpPr>
            <a:spLocks noChangeArrowheads="1"/>
          </p:cNvSpPr>
          <p:nvPr/>
        </p:nvSpPr>
        <p:spPr bwMode="auto">
          <a:xfrm>
            <a:off x="6119813" y="59451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8" name="Line 286"/>
          <p:cNvSpPr>
            <a:spLocks noChangeShapeType="1"/>
          </p:cNvSpPr>
          <p:nvPr/>
        </p:nvSpPr>
        <p:spPr bwMode="auto">
          <a:xfrm>
            <a:off x="6119813" y="59451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9" name="Rectangle 287"/>
          <p:cNvSpPr>
            <a:spLocks noChangeArrowheads="1"/>
          </p:cNvSpPr>
          <p:nvPr/>
        </p:nvSpPr>
        <p:spPr bwMode="auto">
          <a:xfrm>
            <a:off x="6797675" y="59451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0" name="Line 288"/>
          <p:cNvSpPr>
            <a:spLocks noChangeShapeType="1"/>
          </p:cNvSpPr>
          <p:nvPr/>
        </p:nvSpPr>
        <p:spPr bwMode="auto">
          <a:xfrm>
            <a:off x="6797675" y="59451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1" name="Rectangle 289"/>
          <p:cNvSpPr>
            <a:spLocks noChangeArrowheads="1"/>
          </p:cNvSpPr>
          <p:nvPr/>
        </p:nvSpPr>
        <p:spPr bwMode="auto">
          <a:xfrm>
            <a:off x="7737475" y="59451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2" name="Line 290"/>
          <p:cNvSpPr>
            <a:spLocks noChangeShapeType="1"/>
          </p:cNvSpPr>
          <p:nvPr/>
        </p:nvSpPr>
        <p:spPr bwMode="auto">
          <a:xfrm>
            <a:off x="7737475" y="59451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3" name="Rectangle 291"/>
          <p:cNvSpPr>
            <a:spLocks noChangeArrowheads="1"/>
          </p:cNvSpPr>
          <p:nvPr/>
        </p:nvSpPr>
        <p:spPr bwMode="auto">
          <a:xfrm>
            <a:off x="8677275" y="5945188"/>
            <a:ext cx="17463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4" name="Line 292"/>
          <p:cNvSpPr>
            <a:spLocks noChangeShapeType="1"/>
          </p:cNvSpPr>
          <p:nvPr/>
        </p:nvSpPr>
        <p:spPr bwMode="auto">
          <a:xfrm>
            <a:off x="8677275" y="59451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15" name="Rectangle 293"/>
          <p:cNvSpPr>
            <a:spLocks noChangeArrowheads="1"/>
          </p:cNvSpPr>
          <p:nvPr/>
        </p:nvSpPr>
        <p:spPr bwMode="auto">
          <a:xfrm>
            <a:off x="703263" y="6218238"/>
            <a:ext cx="1825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16" name="Rectangle 294"/>
          <p:cNvSpPr>
            <a:spLocks noChangeArrowheads="1"/>
          </p:cNvSpPr>
          <p:nvPr/>
        </p:nvSpPr>
        <p:spPr bwMode="auto">
          <a:xfrm>
            <a:off x="879475" y="62182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17" name="Rectangle 295"/>
          <p:cNvSpPr>
            <a:spLocks noChangeArrowheads="1"/>
          </p:cNvSpPr>
          <p:nvPr/>
        </p:nvSpPr>
        <p:spPr bwMode="auto">
          <a:xfrm>
            <a:off x="2152650" y="6218238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tunai)</a:t>
            </a:r>
            <a:endParaRPr lang="en-US"/>
          </a:p>
        </p:txBody>
      </p:sp>
      <p:sp>
        <p:nvSpPr>
          <p:cNvPr id="48218" name="Rectangle 296"/>
          <p:cNvSpPr>
            <a:spLocks noChangeArrowheads="1"/>
          </p:cNvSpPr>
          <p:nvPr/>
        </p:nvSpPr>
        <p:spPr bwMode="auto">
          <a:xfrm>
            <a:off x="3403600" y="62182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19" name="Rectangle 297"/>
          <p:cNvSpPr>
            <a:spLocks noChangeArrowheads="1"/>
          </p:cNvSpPr>
          <p:nvPr/>
        </p:nvSpPr>
        <p:spPr bwMode="auto">
          <a:xfrm>
            <a:off x="6203950" y="62182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20" name="Rectangle 298"/>
          <p:cNvSpPr>
            <a:spLocks noChangeArrowheads="1"/>
          </p:cNvSpPr>
          <p:nvPr/>
        </p:nvSpPr>
        <p:spPr bwMode="auto">
          <a:xfrm>
            <a:off x="7670800" y="62182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21" name="Rectangle 299"/>
          <p:cNvSpPr>
            <a:spLocks noChangeArrowheads="1"/>
          </p:cNvSpPr>
          <p:nvPr/>
        </p:nvSpPr>
        <p:spPr bwMode="auto">
          <a:xfrm>
            <a:off x="8610600" y="62182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22" name="Rectangle 300"/>
          <p:cNvSpPr>
            <a:spLocks noChangeArrowheads="1"/>
          </p:cNvSpPr>
          <p:nvPr/>
        </p:nvSpPr>
        <p:spPr bwMode="auto">
          <a:xfrm>
            <a:off x="8761413" y="6218238"/>
            <a:ext cx="1825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23" name="Rectangle 301"/>
          <p:cNvSpPr>
            <a:spLocks noChangeArrowheads="1"/>
          </p:cNvSpPr>
          <p:nvPr/>
        </p:nvSpPr>
        <p:spPr bwMode="auto">
          <a:xfrm>
            <a:off x="793750" y="62118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4" name="Line 302"/>
          <p:cNvSpPr>
            <a:spLocks noChangeShapeType="1"/>
          </p:cNvSpPr>
          <p:nvPr/>
        </p:nvSpPr>
        <p:spPr bwMode="auto">
          <a:xfrm>
            <a:off x="793750" y="62118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5" name="Rectangle 303"/>
          <p:cNvSpPr>
            <a:spLocks noChangeArrowheads="1"/>
          </p:cNvSpPr>
          <p:nvPr/>
        </p:nvSpPr>
        <p:spPr bwMode="auto">
          <a:xfrm>
            <a:off x="2068513" y="62118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6" name="Line 304"/>
          <p:cNvSpPr>
            <a:spLocks noChangeShapeType="1"/>
          </p:cNvSpPr>
          <p:nvPr/>
        </p:nvSpPr>
        <p:spPr bwMode="auto">
          <a:xfrm>
            <a:off x="2068513" y="62118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7" name="Rectangle 305"/>
          <p:cNvSpPr>
            <a:spLocks noChangeArrowheads="1"/>
          </p:cNvSpPr>
          <p:nvPr/>
        </p:nvSpPr>
        <p:spPr bwMode="auto">
          <a:xfrm>
            <a:off x="6119813" y="62118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8" name="Line 306"/>
          <p:cNvSpPr>
            <a:spLocks noChangeShapeType="1"/>
          </p:cNvSpPr>
          <p:nvPr/>
        </p:nvSpPr>
        <p:spPr bwMode="auto">
          <a:xfrm>
            <a:off x="6119813" y="62118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29" name="Rectangle 307"/>
          <p:cNvSpPr>
            <a:spLocks noChangeArrowheads="1"/>
          </p:cNvSpPr>
          <p:nvPr/>
        </p:nvSpPr>
        <p:spPr bwMode="auto">
          <a:xfrm>
            <a:off x="6797675" y="62118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0" name="Line 308"/>
          <p:cNvSpPr>
            <a:spLocks noChangeShapeType="1"/>
          </p:cNvSpPr>
          <p:nvPr/>
        </p:nvSpPr>
        <p:spPr bwMode="auto">
          <a:xfrm>
            <a:off x="6797675" y="62118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1" name="Rectangle 309"/>
          <p:cNvSpPr>
            <a:spLocks noChangeArrowheads="1"/>
          </p:cNvSpPr>
          <p:nvPr/>
        </p:nvSpPr>
        <p:spPr bwMode="auto">
          <a:xfrm>
            <a:off x="7737475" y="62118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2" name="Line 310"/>
          <p:cNvSpPr>
            <a:spLocks noChangeShapeType="1"/>
          </p:cNvSpPr>
          <p:nvPr/>
        </p:nvSpPr>
        <p:spPr bwMode="auto">
          <a:xfrm>
            <a:off x="7737475" y="62118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3" name="Rectangle 311"/>
          <p:cNvSpPr>
            <a:spLocks noChangeArrowheads="1"/>
          </p:cNvSpPr>
          <p:nvPr/>
        </p:nvSpPr>
        <p:spPr bwMode="auto">
          <a:xfrm>
            <a:off x="8677275" y="6211888"/>
            <a:ext cx="17463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4" name="Line 312"/>
          <p:cNvSpPr>
            <a:spLocks noChangeShapeType="1"/>
          </p:cNvSpPr>
          <p:nvPr/>
        </p:nvSpPr>
        <p:spPr bwMode="auto">
          <a:xfrm>
            <a:off x="8677275" y="62118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5" name="Rectangle 313"/>
          <p:cNvSpPr>
            <a:spLocks noChangeArrowheads="1"/>
          </p:cNvSpPr>
          <p:nvPr/>
        </p:nvSpPr>
        <p:spPr bwMode="auto">
          <a:xfrm>
            <a:off x="703263" y="6484938"/>
            <a:ext cx="1825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36" name="Rectangle 314"/>
          <p:cNvSpPr>
            <a:spLocks noChangeArrowheads="1"/>
          </p:cNvSpPr>
          <p:nvPr/>
        </p:nvSpPr>
        <p:spPr bwMode="auto">
          <a:xfrm>
            <a:off x="879475" y="64849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37" name="Rectangle 315"/>
          <p:cNvSpPr>
            <a:spLocks noChangeArrowheads="1"/>
          </p:cNvSpPr>
          <p:nvPr/>
        </p:nvSpPr>
        <p:spPr bwMode="auto">
          <a:xfrm>
            <a:off x="2152650" y="64849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38" name="Rectangle 316"/>
          <p:cNvSpPr>
            <a:spLocks noChangeArrowheads="1"/>
          </p:cNvSpPr>
          <p:nvPr/>
        </p:nvSpPr>
        <p:spPr bwMode="auto">
          <a:xfrm>
            <a:off x="6203950" y="64849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39" name="Rectangle 317"/>
          <p:cNvSpPr>
            <a:spLocks noChangeArrowheads="1"/>
          </p:cNvSpPr>
          <p:nvPr/>
        </p:nvSpPr>
        <p:spPr bwMode="auto">
          <a:xfrm>
            <a:off x="7670800" y="64849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40" name="Rectangle 318"/>
          <p:cNvSpPr>
            <a:spLocks noChangeArrowheads="1"/>
          </p:cNvSpPr>
          <p:nvPr/>
        </p:nvSpPr>
        <p:spPr bwMode="auto">
          <a:xfrm>
            <a:off x="8610600" y="6484938"/>
            <a:ext cx="1825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41" name="Rectangle 319"/>
          <p:cNvSpPr>
            <a:spLocks noChangeArrowheads="1"/>
          </p:cNvSpPr>
          <p:nvPr/>
        </p:nvSpPr>
        <p:spPr bwMode="auto">
          <a:xfrm>
            <a:off x="8761413" y="6484938"/>
            <a:ext cx="1825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8242" name="Rectangle 320"/>
          <p:cNvSpPr>
            <a:spLocks noChangeArrowheads="1"/>
          </p:cNvSpPr>
          <p:nvPr/>
        </p:nvSpPr>
        <p:spPr bwMode="auto">
          <a:xfrm>
            <a:off x="793750" y="64785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3" name="Line 321"/>
          <p:cNvSpPr>
            <a:spLocks noChangeShapeType="1"/>
          </p:cNvSpPr>
          <p:nvPr/>
        </p:nvSpPr>
        <p:spPr bwMode="auto">
          <a:xfrm>
            <a:off x="793750" y="64785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4" name="Rectangle 322"/>
          <p:cNvSpPr>
            <a:spLocks noChangeArrowheads="1"/>
          </p:cNvSpPr>
          <p:nvPr/>
        </p:nvSpPr>
        <p:spPr bwMode="auto">
          <a:xfrm>
            <a:off x="793750" y="6745288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5" name="Line 323"/>
          <p:cNvSpPr>
            <a:spLocks noChangeShapeType="1"/>
          </p:cNvSpPr>
          <p:nvPr/>
        </p:nvSpPr>
        <p:spPr bwMode="auto">
          <a:xfrm>
            <a:off x="793750" y="6745288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6" name="Line 324"/>
          <p:cNvSpPr>
            <a:spLocks noChangeShapeType="1"/>
          </p:cNvSpPr>
          <p:nvPr/>
        </p:nvSpPr>
        <p:spPr bwMode="auto">
          <a:xfrm>
            <a:off x="793750" y="6745288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7" name="Rectangle 325"/>
          <p:cNvSpPr>
            <a:spLocks noChangeArrowheads="1"/>
          </p:cNvSpPr>
          <p:nvPr/>
        </p:nvSpPr>
        <p:spPr bwMode="auto">
          <a:xfrm>
            <a:off x="793750" y="6745288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8" name="Line 326"/>
          <p:cNvSpPr>
            <a:spLocks noChangeShapeType="1"/>
          </p:cNvSpPr>
          <p:nvPr/>
        </p:nvSpPr>
        <p:spPr bwMode="auto">
          <a:xfrm>
            <a:off x="793750" y="6745288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49" name="Line 327"/>
          <p:cNvSpPr>
            <a:spLocks noChangeShapeType="1"/>
          </p:cNvSpPr>
          <p:nvPr/>
        </p:nvSpPr>
        <p:spPr bwMode="auto">
          <a:xfrm>
            <a:off x="793750" y="6745288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0" name="Rectangle 328"/>
          <p:cNvSpPr>
            <a:spLocks noChangeArrowheads="1"/>
          </p:cNvSpPr>
          <p:nvPr/>
        </p:nvSpPr>
        <p:spPr bwMode="auto">
          <a:xfrm>
            <a:off x="809625" y="6745288"/>
            <a:ext cx="125888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1" name="Line 329"/>
          <p:cNvSpPr>
            <a:spLocks noChangeShapeType="1"/>
          </p:cNvSpPr>
          <p:nvPr/>
        </p:nvSpPr>
        <p:spPr bwMode="auto">
          <a:xfrm>
            <a:off x="809625" y="6745288"/>
            <a:ext cx="12588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2" name="Rectangle 330"/>
          <p:cNvSpPr>
            <a:spLocks noChangeArrowheads="1"/>
          </p:cNvSpPr>
          <p:nvPr/>
        </p:nvSpPr>
        <p:spPr bwMode="auto">
          <a:xfrm>
            <a:off x="2068513" y="64785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3" name="Line 331"/>
          <p:cNvSpPr>
            <a:spLocks noChangeShapeType="1"/>
          </p:cNvSpPr>
          <p:nvPr/>
        </p:nvSpPr>
        <p:spPr bwMode="auto">
          <a:xfrm>
            <a:off x="2068513" y="64785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4" name="Rectangle 332"/>
          <p:cNvSpPr>
            <a:spLocks noChangeArrowheads="1"/>
          </p:cNvSpPr>
          <p:nvPr/>
        </p:nvSpPr>
        <p:spPr bwMode="auto">
          <a:xfrm>
            <a:off x="2068513" y="6745288"/>
            <a:ext cx="1746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5" name="Line 333"/>
          <p:cNvSpPr>
            <a:spLocks noChangeShapeType="1"/>
          </p:cNvSpPr>
          <p:nvPr/>
        </p:nvSpPr>
        <p:spPr bwMode="auto">
          <a:xfrm>
            <a:off x="2068513" y="6745288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6" name="Line 334"/>
          <p:cNvSpPr>
            <a:spLocks noChangeShapeType="1"/>
          </p:cNvSpPr>
          <p:nvPr/>
        </p:nvSpPr>
        <p:spPr bwMode="auto">
          <a:xfrm>
            <a:off x="2068513" y="6745288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7" name="Rectangle 335"/>
          <p:cNvSpPr>
            <a:spLocks noChangeArrowheads="1"/>
          </p:cNvSpPr>
          <p:nvPr/>
        </p:nvSpPr>
        <p:spPr bwMode="auto">
          <a:xfrm>
            <a:off x="2085975" y="6745288"/>
            <a:ext cx="40338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8" name="Line 336"/>
          <p:cNvSpPr>
            <a:spLocks noChangeShapeType="1"/>
          </p:cNvSpPr>
          <p:nvPr/>
        </p:nvSpPr>
        <p:spPr bwMode="auto">
          <a:xfrm>
            <a:off x="2085975" y="6745288"/>
            <a:ext cx="40338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59" name="Rectangle 337"/>
          <p:cNvSpPr>
            <a:spLocks noChangeArrowheads="1"/>
          </p:cNvSpPr>
          <p:nvPr/>
        </p:nvSpPr>
        <p:spPr bwMode="auto">
          <a:xfrm>
            <a:off x="6119813" y="6478588"/>
            <a:ext cx="17462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0" name="Line 338"/>
          <p:cNvSpPr>
            <a:spLocks noChangeShapeType="1"/>
          </p:cNvSpPr>
          <p:nvPr/>
        </p:nvSpPr>
        <p:spPr bwMode="auto">
          <a:xfrm>
            <a:off x="6119813" y="6478588"/>
            <a:ext cx="1587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1" name="Rectangle 339"/>
          <p:cNvSpPr>
            <a:spLocks noChangeArrowheads="1"/>
          </p:cNvSpPr>
          <p:nvPr/>
        </p:nvSpPr>
        <p:spPr bwMode="auto">
          <a:xfrm>
            <a:off x="6119813" y="6745288"/>
            <a:ext cx="1746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2" name="Line 340"/>
          <p:cNvSpPr>
            <a:spLocks noChangeShapeType="1"/>
          </p:cNvSpPr>
          <p:nvPr/>
        </p:nvSpPr>
        <p:spPr bwMode="auto">
          <a:xfrm>
            <a:off x="6119813" y="6745288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3" name="Line 341"/>
          <p:cNvSpPr>
            <a:spLocks noChangeShapeType="1"/>
          </p:cNvSpPr>
          <p:nvPr/>
        </p:nvSpPr>
        <p:spPr bwMode="auto">
          <a:xfrm>
            <a:off x="6119813" y="6745288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4" name="Rectangle 342"/>
          <p:cNvSpPr>
            <a:spLocks noChangeArrowheads="1"/>
          </p:cNvSpPr>
          <p:nvPr/>
        </p:nvSpPr>
        <p:spPr bwMode="auto">
          <a:xfrm>
            <a:off x="6137275" y="6745288"/>
            <a:ext cx="6604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5" name="Line 343"/>
          <p:cNvSpPr>
            <a:spLocks noChangeShapeType="1"/>
          </p:cNvSpPr>
          <p:nvPr/>
        </p:nvSpPr>
        <p:spPr bwMode="auto">
          <a:xfrm>
            <a:off x="6137275" y="6745288"/>
            <a:ext cx="660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6" name="Rectangle 344"/>
          <p:cNvSpPr>
            <a:spLocks noChangeArrowheads="1"/>
          </p:cNvSpPr>
          <p:nvPr/>
        </p:nvSpPr>
        <p:spPr bwMode="auto">
          <a:xfrm>
            <a:off x="6797675" y="64785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7" name="Line 345"/>
          <p:cNvSpPr>
            <a:spLocks noChangeShapeType="1"/>
          </p:cNvSpPr>
          <p:nvPr/>
        </p:nvSpPr>
        <p:spPr bwMode="auto">
          <a:xfrm>
            <a:off x="6797675" y="64785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8" name="Rectangle 346"/>
          <p:cNvSpPr>
            <a:spLocks noChangeArrowheads="1"/>
          </p:cNvSpPr>
          <p:nvPr/>
        </p:nvSpPr>
        <p:spPr bwMode="auto">
          <a:xfrm>
            <a:off x="6797675" y="6745288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69" name="Line 347"/>
          <p:cNvSpPr>
            <a:spLocks noChangeShapeType="1"/>
          </p:cNvSpPr>
          <p:nvPr/>
        </p:nvSpPr>
        <p:spPr bwMode="auto">
          <a:xfrm>
            <a:off x="6797675" y="6745288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0" name="Line 348"/>
          <p:cNvSpPr>
            <a:spLocks noChangeShapeType="1"/>
          </p:cNvSpPr>
          <p:nvPr/>
        </p:nvSpPr>
        <p:spPr bwMode="auto">
          <a:xfrm>
            <a:off x="6797675" y="6745288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1" name="Rectangle 349"/>
          <p:cNvSpPr>
            <a:spLocks noChangeArrowheads="1"/>
          </p:cNvSpPr>
          <p:nvPr/>
        </p:nvSpPr>
        <p:spPr bwMode="auto">
          <a:xfrm>
            <a:off x="6813550" y="6745288"/>
            <a:ext cx="923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2" name="Line 350"/>
          <p:cNvSpPr>
            <a:spLocks noChangeShapeType="1"/>
          </p:cNvSpPr>
          <p:nvPr/>
        </p:nvSpPr>
        <p:spPr bwMode="auto">
          <a:xfrm>
            <a:off x="6813550" y="6745288"/>
            <a:ext cx="92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3" name="Rectangle 351"/>
          <p:cNvSpPr>
            <a:spLocks noChangeArrowheads="1"/>
          </p:cNvSpPr>
          <p:nvPr/>
        </p:nvSpPr>
        <p:spPr bwMode="auto">
          <a:xfrm>
            <a:off x="7737475" y="6478588"/>
            <a:ext cx="15875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4" name="Line 352"/>
          <p:cNvSpPr>
            <a:spLocks noChangeShapeType="1"/>
          </p:cNvSpPr>
          <p:nvPr/>
        </p:nvSpPr>
        <p:spPr bwMode="auto">
          <a:xfrm>
            <a:off x="7737475" y="64785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5" name="Rectangle 353"/>
          <p:cNvSpPr>
            <a:spLocks noChangeArrowheads="1"/>
          </p:cNvSpPr>
          <p:nvPr/>
        </p:nvSpPr>
        <p:spPr bwMode="auto">
          <a:xfrm>
            <a:off x="7737475" y="6745288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6" name="Line 354"/>
          <p:cNvSpPr>
            <a:spLocks noChangeShapeType="1"/>
          </p:cNvSpPr>
          <p:nvPr/>
        </p:nvSpPr>
        <p:spPr bwMode="auto">
          <a:xfrm>
            <a:off x="7737475" y="6745288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7" name="Line 355"/>
          <p:cNvSpPr>
            <a:spLocks noChangeShapeType="1"/>
          </p:cNvSpPr>
          <p:nvPr/>
        </p:nvSpPr>
        <p:spPr bwMode="auto">
          <a:xfrm>
            <a:off x="7737475" y="6745288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8" name="Rectangle 356"/>
          <p:cNvSpPr>
            <a:spLocks noChangeArrowheads="1"/>
          </p:cNvSpPr>
          <p:nvPr/>
        </p:nvSpPr>
        <p:spPr bwMode="auto">
          <a:xfrm>
            <a:off x="7753350" y="6745288"/>
            <a:ext cx="923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79" name="Line 357"/>
          <p:cNvSpPr>
            <a:spLocks noChangeShapeType="1"/>
          </p:cNvSpPr>
          <p:nvPr/>
        </p:nvSpPr>
        <p:spPr bwMode="auto">
          <a:xfrm>
            <a:off x="7753350" y="6745288"/>
            <a:ext cx="92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0" name="Rectangle 358"/>
          <p:cNvSpPr>
            <a:spLocks noChangeArrowheads="1"/>
          </p:cNvSpPr>
          <p:nvPr/>
        </p:nvSpPr>
        <p:spPr bwMode="auto">
          <a:xfrm>
            <a:off x="8677275" y="6478588"/>
            <a:ext cx="17463" cy="266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1" name="Line 359"/>
          <p:cNvSpPr>
            <a:spLocks noChangeShapeType="1"/>
          </p:cNvSpPr>
          <p:nvPr/>
        </p:nvSpPr>
        <p:spPr bwMode="auto">
          <a:xfrm>
            <a:off x="8677275" y="6478588"/>
            <a:ext cx="1588" cy="26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2" name="Rectangle 360"/>
          <p:cNvSpPr>
            <a:spLocks noChangeArrowheads="1"/>
          </p:cNvSpPr>
          <p:nvPr/>
        </p:nvSpPr>
        <p:spPr bwMode="auto">
          <a:xfrm>
            <a:off x="8677275" y="6745288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3" name="Line 361"/>
          <p:cNvSpPr>
            <a:spLocks noChangeShapeType="1"/>
          </p:cNvSpPr>
          <p:nvPr/>
        </p:nvSpPr>
        <p:spPr bwMode="auto">
          <a:xfrm>
            <a:off x="8677275" y="6745288"/>
            <a:ext cx="17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4" name="Line 362"/>
          <p:cNvSpPr>
            <a:spLocks noChangeShapeType="1"/>
          </p:cNvSpPr>
          <p:nvPr/>
        </p:nvSpPr>
        <p:spPr bwMode="auto">
          <a:xfrm>
            <a:off x="8677275" y="6745288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5" name="Rectangle 363"/>
          <p:cNvSpPr>
            <a:spLocks noChangeArrowheads="1"/>
          </p:cNvSpPr>
          <p:nvPr/>
        </p:nvSpPr>
        <p:spPr bwMode="auto">
          <a:xfrm>
            <a:off x="8677275" y="6745288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6" name="Line 364"/>
          <p:cNvSpPr>
            <a:spLocks noChangeShapeType="1"/>
          </p:cNvSpPr>
          <p:nvPr/>
        </p:nvSpPr>
        <p:spPr bwMode="auto">
          <a:xfrm>
            <a:off x="8677275" y="6745288"/>
            <a:ext cx="17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7" name="Line 365"/>
          <p:cNvSpPr>
            <a:spLocks noChangeShapeType="1"/>
          </p:cNvSpPr>
          <p:nvPr/>
        </p:nvSpPr>
        <p:spPr bwMode="auto">
          <a:xfrm>
            <a:off x="8677275" y="6745288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88" name="Rectangle 366"/>
          <p:cNvSpPr>
            <a:spLocks noChangeArrowheads="1"/>
          </p:cNvSpPr>
          <p:nvPr/>
        </p:nvSpPr>
        <p:spPr bwMode="auto">
          <a:xfrm>
            <a:off x="703263" y="6770688"/>
            <a:ext cx="153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48289" name="Oval 9"/>
          <p:cNvSpPr>
            <a:spLocks noChangeArrowheads="1"/>
          </p:cNvSpPr>
          <p:nvPr/>
        </p:nvSpPr>
        <p:spPr bwMode="auto">
          <a:xfrm>
            <a:off x="939800" y="4103688"/>
            <a:ext cx="1130300" cy="671512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35038" y="1144588"/>
            <a:ext cx="8074025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57338" y="396875"/>
            <a:ext cx="64865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TEKNIK PENJURNALAN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924800" cy="1574800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500" b="1" dirty="0" err="1"/>
              <a:t>Nama</a:t>
            </a:r>
            <a:r>
              <a:rPr lang="en-US" sz="2500" b="1" dirty="0"/>
              <a:t> </a:t>
            </a:r>
            <a:r>
              <a:rPr lang="en-US" sz="2500" b="1" dirty="0" err="1"/>
              <a:t>akun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rgbClr val="00B0F0"/>
                </a:solidFill>
              </a:rPr>
              <a:t>debit</a:t>
            </a:r>
            <a:r>
              <a:rPr lang="en-US" sz="2500" b="1" dirty="0"/>
              <a:t> </a:t>
            </a:r>
            <a:r>
              <a:rPr lang="en-US" sz="2500" b="1" dirty="0" err="1"/>
              <a:t>dimasukkan</a:t>
            </a:r>
            <a:r>
              <a:rPr lang="en-US" sz="2500" b="1" dirty="0"/>
              <a:t> </a:t>
            </a:r>
            <a:r>
              <a:rPr lang="en-US" sz="2500" b="1" dirty="0" err="1"/>
              <a:t>kedalam</a:t>
            </a:r>
            <a:r>
              <a:rPr lang="en-US" sz="2500" b="1" dirty="0"/>
              <a:t> </a:t>
            </a:r>
            <a:r>
              <a:rPr lang="en-US" sz="2500" b="1" dirty="0" err="1"/>
              <a:t>kolom</a:t>
            </a:r>
            <a:r>
              <a:rPr lang="en-US" sz="2500" b="1" dirty="0"/>
              <a:t> </a:t>
            </a:r>
            <a:r>
              <a:rPr lang="en-US" sz="2500" b="1" dirty="0" err="1"/>
              <a:t>nama</a:t>
            </a:r>
            <a:r>
              <a:rPr lang="en-US" sz="2500" b="1" dirty="0"/>
              <a:t> </a:t>
            </a:r>
            <a:r>
              <a:rPr lang="en-US" sz="2500" b="1" dirty="0" err="1"/>
              <a:t>akun</a:t>
            </a:r>
            <a:r>
              <a:rPr lang="en-US" sz="2500" b="1" dirty="0"/>
              <a:t> </a:t>
            </a:r>
            <a:r>
              <a:rPr lang="en-US" sz="2500" b="1" dirty="0" err="1"/>
              <a:t>dan</a:t>
            </a:r>
            <a:r>
              <a:rPr lang="en-US" sz="2500" b="1" dirty="0"/>
              <a:t> </a:t>
            </a:r>
            <a:r>
              <a:rPr lang="en-US" sz="2500" b="1" dirty="0" err="1"/>
              <a:t>uraian</a:t>
            </a:r>
            <a:r>
              <a:rPr lang="en-US" sz="2500" b="1" dirty="0"/>
              <a:t>.  </a:t>
            </a:r>
            <a:r>
              <a:rPr lang="en-US" sz="2500" b="1" dirty="0" err="1"/>
              <a:t>Nama</a:t>
            </a:r>
            <a:r>
              <a:rPr lang="en-US" sz="2500" b="1" dirty="0"/>
              <a:t> </a:t>
            </a:r>
            <a:r>
              <a:rPr lang="en-US" sz="2500" b="1" dirty="0" err="1"/>
              <a:t>akun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chemeClr val="hlink"/>
                </a:solidFill>
              </a:rPr>
              <a:t>credit</a:t>
            </a:r>
            <a:r>
              <a:rPr lang="en-US" sz="2500" b="1" dirty="0"/>
              <a:t> </a:t>
            </a:r>
            <a:r>
              <a:rPr lang="en-US" sz="2500" b="1" dirty="0" err="1"/>
              <a:t>dimasukkan</a:t>
            </a:r>
            <a:r>
              <a:rPr lang="en-US" sz="2500" b="1" dirty="0"/>
              <a:t> </a:t>
            </a:r>
            <a:r>
              <a:rPr lang="en-US" sz="2500" b="1" dirty="0" err="1"/>
              <a:t>kedalam</a:t>
            </a:r>
            <a:r>
              <a:rPr lang="en-US" sz="2500" b="1" dirty="0"/>
              <a:t> </a:t>
            </a:r>
            <a:r>
              <a:rPr lang="en-US" sz="2500" b="1" dirty="0" err="1"/>
              <a:t>kolom</a:t>
            </a:r>
            <a:r>
              <a:rPr lang="en-US" sz="2500" b="1" dirty="0"/>
              <a:t> </a:t>
            </a:r>
            <a:r>
              <a:rPr lang="en-US" sz="2500" b="1" dirty="0" err="1"/>
              <a:t>yg</a:t>
            </a:r>
            <a:r>
              <a:rPr lang="en-US" sz="2500" b="1" dirty="0"/>
              <a:t> </a:t>
            </a:r>
            <a:r>
              <a:rPr lang="en-US" sz="2500" b="1" dirty="0" err="1"/>
              <a:t>sama</a:t>
            </a:r>
            <a:r>
              <a:rPr lang="en-US" sz="2500" b="1" dirty="0"/>
              <a:t> </a:t>
            </a:r>
            <a:r>
              <a:rPr lang="en-US" sz="2500" b="1" dirty="0" err="1"/>
              <a:t>hanya</a:t>
            </a:r>
            <a:r>
              <a:rPr lang="en-US" sz="2500" b="1" dirty="0"/>
              <a:t> </a:t>
            </a:r>
            <a:r>
              <a:rPr lang="en-US" sz="2500" b="1" dirty="0" err="1"/>
              <a:t>posisinya</a:t>
            </a:r>
            <a:r>
              <a:rPr lang="en-US" sz="2500" b="1" dirty="0"/>
              <a:t> </a:t>
            </a:r>
            <a:r>
              <a:rPr lang="en-US" sz="2500" b="1" dirty="0" err="1"/>
              <a:t>menjorok</a:t>
            </a:r>
            <a:r>
              <a:rPr lang="en-US" sz="2500" b="1" dirty="0"/>
              <a:t> </a:t>
            </a:r>
            <a:r>
              <a:rPr lang="en-US" sz="2500" b="1" dirty="0" err="1"/>
              <a:t>ke</a:t>
            </a:r>
            <a:r>
              <a:rPr lang="en-US" sz="2500" b="1" dirty="0"/>
              <a:t> </a:t>
            </a:r>
            <a:r>
              <a:rPr lang="en-US" sz="2500" b="1" dirty="0" err="1"/>
              <a:t>kanan</a:t>
            </a:r>
            <a:r>
              <a:rPr lang="en-US" sz="2500" b="1" dirty="0"/>
              <a:t>.</a:t>
            </a:r>
          </a:p>
        </p:txBody>
      </p:sp>
      <p:grpSp>
        <p:nvGrpSpPr>
          <p:cNvPr id="49157" name="Group 7"/>
          <p:cNvGrpSpPr>
            <a:grpSpLocks/>
          </p:cNvGrpSpPr>
          <p:nvPr/>
        </p:nvGrpSpPr>
        <p:grpSpPr bwMode="auto">
          <a:xfrm>
            <a:off x="685800" y="3429000"/>
            <a:ext cx="7924800" cy="3429000"/>
            <a:chOff x="540" y="2136"/>
            <a:chExt cx="4992" cy="2208"/>
          </a:xfrm>
        </p:grpSpPr>
        <p:sp>
          <p:nvSpPr>
            <p:cNvPr id="49516" name="Rectangle 5"/>
            <p:cNvSpPr>
              <a:spLocks noChangeArrowheads="1"/>
            </p:cNvSpPr>
            <p:nvPr/>
          </p:nvSpPr>
          <p:spPr bwMode="auto">
            <a:xfrm>
              <a:off x="540" y="2136"/>
              <a:ext cx="4992" cy="444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17" name="Rectangle 6"/>
            <p:cNvSpPr>
              <a:spLocks noChangeArrowheads="1"/>
            </p:cNvSpPr>
            <p:nvPr/>
          </p:nvSpPr>
          <p:spPr bwMode="auto">
            <a:xfrm>
              <a:off x="540" y="2592"/>
              <a:ext cx="4992" cy="17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58" name="Group 213"/>
          <p:cNvGrpSpPr>
            <a:grpSpLocks/>
          </p:cNvGrpSpPr>
          <p:nvPr/>
        </p:nvGrpSpPr>
        <p:grpSpPr bwMode="auto">
          <a:xfrm>
            <a:off x="620713" y="3429000"/>
            <a:ext cx="8253412" cy="2093913"/>
            <a:chOff x="391" y="2160"/>
            <a:chExt cx="5199" cy="1319"/>
          </a:xfrm>
        </p:grpSpPr>
        <p:sp>
          <p:nvSpPr>
            <p:cNvPr id="49316" name="Rectangle 13"/>
            <p:cNvSpPr>
              <a:spLocks noChangeArrowheads="1"/>
            </p:cNvSpPr>
            <p:nvPr/>
          </p:nvSpPr>
          <p:spPr bwMode="auto">
            <a:xfrm>
              <a:off x="391" y="2175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17" name="Rectangle 14"/>
            <p:cNvSpPr>
              <a:spLocks noChangeArrowheads="1"/>
            </p:cNvSpPr>
            <p:nvPr/>
          </p:nvSpPr>
          <p:spPr bwMode="auto">
            <a:xfrm>
              <a:off x="502" y="2175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18" name="Rectangle 15"/>
            <p:cNvSpPr>
              <a:spLocks noChangeArrowheads="1"/>
            </p:cNvSpPr>
            <p:nvPr/>
          </p:nvSpPr>
          <p:spPr bwMode="auto">
            <a:xfrm>
              <a:off x="2020" y="2177"/>
              <a:ext cx="149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</a:rPr>
                <a:t>JURNAL UMUM</a:t>
              </a:r>
              <a:endParaRPr lang="en-US"/>
            </a:p>
          </p:txBody>
        </p:sp>
        <p:sp>
          <p:nvSpPr>
            <p:cNvPr id="49319" name="Rectangle 16"/>
            <p:cNvSpPr>
              <a:spLocks noChangeArrowheads="1"/>
            </p:cNvSpPr>
            <p:nvPr/>
          </p:nvSpPr>
          <p:spPr bwMode="auto">
            <a:xfrm>
              <a:off x="4066" y="2177"/>
              <a:ext cx="15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20" name="Rectangle 17"/>
            <p:cNvSpPr>
              <a:spLocks noChangeArrowheads="1"/>
            </p:cNvSpPr>
            <p:nvPr/>
          </p:nvSpPr>
          <p:spPr bwMode="auto">
            <a:xfrm>
              <a:off x="5214" y="2175"/>
              <a:ext cx="23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J1</a:t>
              </a:r>
              <a:endParaRPr lang="en-US"/>
            </a:p>
          </p:txBody>
        </p:sp>
        <p:sp>
          <p:nvSpPr>
            <p:cNvPr id="49321" name="Rectangle 18"/>
            <p:cNvSpPr>
              <a:spLocks noChangeArrowheads="1"/>
            </p:cNvSpPr>
            <p:nvPr/>
          </p:nvSpPr>
          <p:spPr bwMode="auto">
            <a:xfrm>
              <a:off x="5377" y="2175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22" name="Rectangle 19"/>
            <p:cNvSpPr>
              <a:spLocks noChangeArrowheads="1"/>
            </p:cNvSpPr>
            <p:nvPr/>
          </p:nvSpPr>
          <p:spPr bwMode="auto">
            <a:xfrm>
              <a:off x="5472" y="2175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23" name="Rectangle 20"/>
            <p:cNvSpPr>
              <a:spLocks noChangeArrowheads="1"/>
            </p:cNvSpPr>
            <p:nvPr/>
          </p:nvSpPr>
          <p:spPr bwMode="auto">
            <a:xfrm>
              <a:off x="448" y="2160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4" name="Line 21"/>
            <p:cNvSpPr>
              <a:spLocks noChangeShapeType="1"/>
            </p:cNvSpPr>
            <p:nvPr/>
          </p:nvSpPr>
          <p:spPr bwMode="auto">
            <a:xfrm>
              <a:off x="448" y="2160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5" name="Line 22"/>
            <p:cNvSpPr>
              <a:spLocks noChangeShapeType="1"/>
            </p:cNvSpPr>
            <p:nvPr/>
          </p:nvSpPr>
          <p:spPr bwMode="auto">
            <a:xfrm>
              <a:off x="448" y="216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6" name="Rectangle 23"/>
            <p:cNvSpPr>
              <a:spLocks noChangeArrowheads="1"/>
            </p:cNvSpPr>
            <p:nvPr/>
          </p:nvSpPr>
          <p:spPr bwMode="auto">
            <a:xfrm>
              <a:off x="448" y="2160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7" name="Line 24"/>
            <p:cNvSpPr>
              <a:spLocks noChangeShapeType="1"/>
            </p:cNvSpPr>
            <p:nvPr/>
          </p:nvSpPr>
          <p:spPr bwMode="auto">
            <a:xfrm>
              <a:off x="448" y="2160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8" name="Line 25"/>
            <p:cNvSpPr>
              <a:spLocks noChangeShapeType="1"/>
            </p:cNvSpPr>
            <p:nvPr/>
          </p:nvSpPr>
          <p:spPr bwMode="auto">
            <a:xfrm>
              <a:off x="448" y="216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29" name="Rectangle 26"/>
            <p:cNvSpPr>
              <a:spLocks noChangeArrowheads="1"/>
            </p:cNvSpPr>
            <p:nvPr/>
          </p:nvSpPr>
          <p:spPr bwMode="auto">
            <a:xfrm>
              <a:off x="458" y="2160"/>
              <a:ext cx="794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0" name="Line 27"/>
            <p:cNvSpPr>
              <a:spLocks noChangeShapeType="1"/>
            </p:cNvSpPr>
            <p:nvPr/>
          </p:nvSpPr>
          <p:spPr bwMode="auto">
            <a:xfrm>
              <a:off x="458" y="2160"/>
              <a:ext cx="7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1" name="Rectangle 28"/>
            <p:cNvSpPr>
              <a:spLocks noChangeArrowheads="1"/>
            </p:cNvSpPr>
            <p:nvPr/>
          </p:nvSpPr>
          <p:spPr bwMode="auto">
            <a:xfrm>
              <a:off x="1252" y="2160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2" name="Line 29"/>
            <p:cNvSpPr>
              <a:spLocks noChangeShapeType="1"/>
            </p:cNvSpPr>
            <p:nvPr/>
          </p:nvSpPr>
          <p:spPr bwMode="auto">
            <a:xfrm>
              <a:off x="1252" y="216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3" name="Line 30"/>
            <p:cNvSpPr>
              <a:spLocks noChangeShapeType="1"/>
            </p:cNvSpPr>
            <p:nvPr/>
          </p:nvSpPr>
          <p:spPr bwMode="auto">
            <a:xfrm>
              <a:off x="1252" y="216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4" name="Rectangle 31"/>
            <p:cNvSpPr>
              <a:spLocks noChangeArrowheads="1"/>
            </p:cNvSpPr>
            <p:nvPr/>
          </p:nvSpPr>
          <p:spPr bwMode="auto">
            <a:xfrm>
              <a:off x="1263" y="2160"/>
              <a:ext cx="3563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5" name="Line 32"/>
            <p:cNvSpPr>
              <a:spLocks noChangeShapeType="1"/>
            </p:cNvSpPr>
            <p:nvPr/>
          </p:nvSpPr>
          <p:spPr bwMode="auto">
            <a:xfrm>
              <a:off x="1263" y="2160"/>
              <a:ext cx="356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6" name="Rectangle 33"/>
            <p:cNvSpPr>
              <a:spLocks noChangeArrowheads="1"/>
            </p:cNvSpPr>
            <p:nvPr/>
          </p:nvSpPr>
          <p:spPr bwMode="auto">
            <a:xfrm>
              <a:off x="4826" y="2160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7" name="Line 34"/>
            <p:cNvSpPr>
              <a:spLocks noChangeShapeType="1"/>
            </p:cNvSpPr>
            <p:nvPr/>
          </p:nvSpPr>
          <p:spPr bwMode="auto">
            <a:xfrm>
              <a:off x="4826" y="216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8" name="Line 35"/>
            <p:cNvSpPr>
              <a:spLocks noChangeShapeType="1"/>
            </p:cNvSpPr>
            <p:nvPr/>
          </p:nvSpPr>
          <p:spPr bwMode="auto">
            <a:xfrm>
              <a:off x="4826" y="216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39" name="Rectangle 36"/>
            <p:cNvSpPr>
              <a:spLocks noChangeArrowheads="1"/>
            </p:cNvSpPr>
            <p:nvPr/>
          </p:nvSpPr>
          <p:spPr bwMode="auto">
            <a:xfrm>
              <a:off x="4837" y="2160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0" name="Line 37"/>
            <p:cNvSpPr>
              <a:spLocks noChangeShapeType="1"/>
            </p:cNvSpPr>
            <p:nvPr/>
          </p:nvSpPr>
          <p:spPr bwMode="auto">
            <a:xfrm>
              <a:off x="4837" y="2160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1" name="Rectangle 38"/>
            <p:cNvSpPr>
              <a:spLocks noChangeArrowheads="1"/>
            </p:cNvSpPr>
            <p:nvPr/>
          </p:nvSpPr>
          <p:spPr bwMode="auto">
            <a:xfrm>
              <a:off x="5419" y="2160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2" name="Line 39"/>
            <p:cNvSpPr>
              <a:spLocks noChangeShapeType="1"/>
            </p:cNvSpPr>
            <p:nvPr/>
          </p:nvSpPr>
          <p:spPr bwMode="auto">
            <a:xfrm>
              <a:off x="5419" y="216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3" name="Line 40"/>
            <p:cNvSpPr>
              <a:spLocks noChangeShapeType="1"/>
            </p:cNvSpPr>
            <p:nvPr/>
          </p:nvSpPr>
          <p:spPr bwMode="auto">
            <a:xfrm>
              <a:off x="5419" y="216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4" name="Rectangle 41"/>
            <p:cNvSpPr>
              <a:spLocks noChangeArrowheads="1"/>
            </p:cNvSpPr>
            <p:nvPr/>
          </p:nvSpPr>
          <p:spPr bwMode="auto">
            <a:xfrm>
              <a:off x="5419" y="2160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5" name="Line 42"/>
            <p:cNvSpPr>
              <a:spLocks noChangeShapeType="1"/>
            </p:cNvSpPr>
            <p:nvPr/>
          </p:nvSpPr>
          <p:spPr bwMode="auto">
            <a:xfrm>
              <a:off x="5419" y="216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6" name="Line 43"/>
            <p:cNvSpPr>
              <a:spLocks noChangeShapeType="1"/>
            </p:cNvSpPr>
            <p:nvPr/>
          </p:nvSpPr>
          <p:spPr bwMode="auto">
            <a:xfrm>
              <a:off x="5419" y="216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7" name="Rectangle 44"/>
            <p:cNvSpPr>
              <a:spLocks noChangeArrowheads="1"/>
            </p:cNvSpPr>
            <p:nvPr/>
          </p:nvSpPr>
          <p:spPr bwMode="auto">
            <a:xfrm>
              <a:off x="448" y="2170"/>
              <a:ext cx="10" cy="2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8" name="Line 45"/>
            <p:cNvSpPr>
              <a:spLocks noChangeShapeType="1"/>
            </p:cNvSpPr>
            <p:nvPr/>
          </p:nvSpPr>
          <p:spPr bwMode="auto">
            <a:xfrm>
              <a:off x="448" y="2170"/>
              <a:ext cx="1" cy="2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49" name="Rectangle 46"/>
            <p:cNvSpPr>
              <a:spLocks noChangeArrowheads="1"/>
            </p:cNvSpPr>
            <p:nvPr/>
          </p:nvSpPr>
          <p:spPr bwMode="auto">
            <a:xfrm>
              <a:off x="5419" y="2170"/>
              <a:ext cx="11" cy="2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0" name="Line 47"/>
            <p:cNvSpPr>
              <a:spLocks noChangeShapeType="1"/>
            </p:cNvSpPr>
            <p:nvPr/>
          </p:nvSpPr>
          <p:spPr bwMode="auto">
            <a:xfrm>
              <a:off x="5419" y="2170"/>
              <a:ext cx="1" cy="2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1" name="Rectangle 48"/>
            <p:cNvSpPr>
              <a:spLocks noChangeArrowheads="1"/>
            </p:cNvSpPr>
            <p:nvPr/>
          </p:nvSpPr>
          <p:spPr bwMode="auto">
            <a:xfrm>
              <a:off x="398" y="242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52" name="Rectangle 49"/>
            <p:cNvSpPr>
              <a:spLocks noChangeArrowheads="1"/>
            </p:cNvSpPr>
            <p:nvPr/>
          </p:nvSpPr>
          <p:spPr bwMode="auto">
            <a:xfrm>
              <a:off x="698" y="2422"/>
              <a:ext cx="5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Tanggal</a:t>
              </a:r>
              <a:endParaRPr lang="en-US"/>
            </a:p>
          </p:txBody>
        </p:sp>
        <p:sp>
          <p:nvSpPr>
            <p:cNvPr id="49353" name="Rectangle 50"/>
            <p:cNvSpPr>
              <a:spLocks noChangeArrowheads="1"/>
            </p:cNvSpPr>
            <p:nvPr/>
          </p:nvSpPr>
          <p:spPr bwMode="auto">
            <a:xfrm>
              <a:off x="1016" y="242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54" name="Rectangle 51"/>
            <p:cNvSpPr>
              <a:spLocks noChangeArrowheads="1"/>
            </p:cNvSpPr>
            <p:nvPr/>
          </p:nvSpPr>
          <p:spPr bwMode="auto">
            <a:xfrm>
              <a:off x="1444" y="2422"/>
              <a:ext cx="15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Nama akun dan Uraian</a:t>
              </a:r>
              <a:endParaRPr lang="en-US"/>
            </a:p>
          </p:txBody>
        </p:sp>
        <p:sp>
          <p:nvSpPr>
            <p:cNvPr id="49355" name="Rectangle 52"/>
            <p:cNvSpPr>
              <a:spLocks noChangeArrowheads="1"/>
            </p:cNvSpPr>
            <p:nvPr/>
          </p:nvSpPr>
          <p:spPr bwMode="auto">
            <a:xfrm>
              <a:off x="3625" y="242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56" name="Rectangle 53"/>
            <p:cNvSpPr>
              <a:spLocks noChangeArrowheads="1"/>
            </p:cNvSpPr>
            <p:nvPr/>
          </p:nvSpPr>
          <p:spPr bwMode="auto">
            <a:xfrm>
              <a:off x="3886" y="2422"/>
              <a:ext cx="35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Ref.</a:t>
              </a:r>
              <a:endParaRPr lang="en-US"/>
            </a:p>
          </p:txBody>
        </p:sp>
        <p:sp>
          <p:nvSpPr>
            <p:cNvPr id="49357" name="Rectangle 54"/>
            <p:cNvSpPr>
              <a:spLocks noChangeArrowheads="1"/>
            </p:cNvSpPr>
            <p:nvPr/>
          </p:nvSpPr>
          <p:spPr bwMode="auto">
            <a:xfrm>
              <a:off x="4163" y="242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58" name="Rectangle 55"/>
            <p:cNvSpPr>
              <a:spLocks noChangeArrowheads="1"/>
            </p:cNvSpPr>
            <p:nvPr/>
          </p:nvSpPr>
          <p:spPr bwMode="auto">
            <a:xfrm>
              <a:off x="4352" y="2422"/>
              <a:ext cx="44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Debit</a:t>
              </a:r>
              <a:endParaRPr lang="en-US"/>
            </a:p>
          </p:txBody>
        </p:sp>
        <p:sp>
          <p:nvSpPr>
            <p:cNvPr id="49359" name="Rectangle 56"/>
            <p:cNvSpPr>
              <a:spLocks noChangeArrowheads="1"/>
            </p:cNvSpPr>
            <p:nvPr/>
          </p:nvSpPr>
          <p:spPr bwMode="auto">
            <a:xfrm>
              <a:off x="4719" y="242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60" name="Rectangle 57"/>
            <p:cNvSpPr>
              <a:spLocks noChangeArrowheads="1"/>
            </p:cNvSpPr>
            <p:nvPr/>
          </p:nvSpPr>
          <p:spPr bwMode="auto">
            <a:xfrm>
              <a:off x="4916" y="2422"/>
              <a:ext cx="4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Kredit</a:t>
              </a:r>
              <a:endParaRPr lang="en-US"/>
            </a:p>
          </p:txBody>
        </p:sp>
        <p:sp>
          <p:nvSpPr>
            <p:cNvPr id="49361" name="Rectangle 58"/>
            <p:cNvSpPr>
              <a:spLocks noChangeArrowheads="1"/>
            </p:cNvSpPr>
            <p:nvPr/>
          </p:nvSpPr>
          <p:spPr bwMode="auto">
            <a:xfrm>
              <a:off x="5340" y="242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62" name="Rectangle 59"/>
            <p:cNvSpPr>
              <a:spLocks noChangeArrowheads="1"/>
            </p:cNvSpPr>
            <p:nvPr/>
          </p:nvSpPr>
          <p:spPr bwMode="auto">
            <a:xfrm>
              <a:off x="5479" y="242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63" name="Rectangle 60"/>
            <p:cNvSpPr>
              <a:spLocks noChangeArrowheads="1"/>
            </p:cNvSpPr>
            <p:nvPr/>
          </p:nvSpPr>
          <p:spPr bwMode="auto">
            <a:xfrm>
              <a:off x="448" y="2407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4" name="Line 61"/>
            <p:cNvSpPr>
              <a:spLocks noChangeShapeType="1"/>
            </p:cNvSpPr>
            <p:nvPr/>
          </p:nvSpPr>
          <p:spPr bwMode="auto">
            <a:xfrm>
              <a:off x="448" y="240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5" name="Line 62"/>
            <p:cNvSpPr>
              <a:spLocks noChangeShapeType="1"/>
            </p:cNvSpPr>
            <p:nvPr/>
          </p:nvSpPr>
          <p:spPr bwMode="auto">
            <a:xfrm>
              <a:off x="448" y="240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6" name="Rectangle 63"/>
            <p:cNvSpPr>
              <a:spLocks noChangeArrowheads="1"/>
            </p:cNvSpPr>
            <p:nvPr/>
          </p:nvSpPr>
          <p:spPr bwMode="auto">
            <a:xfrm>
              <a:off x="458" y="2407"/>
              <a:ext cx="794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7" name="Line 64"/>
            <p:cNvSpPr>
              <a:spLocks noChangeShapeType="1"/>
            </p:cNvSpPr>
            <p:nvPr/>
          </p:nvSpPr>
          <p:spPr bwMode="auto">
            <a:xfrm>
              <a:off x="458" y="2407"/>
              <a:ext cx="7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8" name="Rectangle 65"/>
            <p:cNvSpPr>
              <a:spLocks noChangeArrowheads="1"/>
            </p:cNvSpPr>
            <p:nvPr/>
          </p:nvSpPr>
          <p:spPr bwMode="auto">
            <a:xfrm>
              <a:off x="1252" y="240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69" name="Line 66"/>
            <p:cNvSpPr>
              <a:spLocks noChangeShapeType="1"/>
            </p:cNvSpPr>
            <p:nvPr/>
          </p:nvSpPr>
          <p:spPr bwMode="auto">
            <a:xfrm>
              <a:off x="1252" y="240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0" name="Line 67"/>
            <p:cNvSpPr>
              <a:spLocks noChangeShapeType="1"/>
            </p:cNvSpPr>
            <p:nvPr/>
          </p:nvSpPr>
          <p:spPr bwMode="auto">
            <a:xfrm>
              <a:off x="1252" y="240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1" name="Rectangle 68"/>
            <p:cNvSpPr>
              <a:spLocks noChangeArrowheads="1"/>
            </p:cNvSpPr>
            <p:nvPr/>
          </p:nvSpPr>
          <p:spPr bwMode="auto">
            <a:xfrm>
              <a:off x="1263" y="2407"/>
              <a:ext cx="2544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2" name="Line 69"/>
            <p:cNvSpPr>
              <a:spLocks noChangeShapeType="1"/>
            </p:cNvSpPr>
            <p:nvPr/>
          </p:nvSpPr>
          <p:spPr bwMode="auto">
            <a:xfrm>
              <a:off x="1263" y="2407"/>
              <a:ext cx="25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3" name="Rectangle 70"/>
            <p:cNvSpPr>
              <a:spLocks noChangeArrowheads="1"/>
            </p:cNvSpPr>
            <p:nvPr/>
          </p:nvSpPr>
          <p:spPr bwMode="auto">
            <a:xfrm>
              <a:off x="3807" y="2407"/>
              <a:ext cx="10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4" name="Line 71"/>
            <p:cNvSpPr>
              <a:spLocks noChangeShapeType="1"/>
            </p:cNvSpPr>
            <p:nvPr/>
          </p:nvSpPr>
          <p:spPr bwMode="auto">
            <a:xfrm>
              <a:off x="3807" y="2407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5" name="Line 72"/>
            <p:cNvSpPr>
              <a:spLocks noChangeShapeType="1"/>
            </p:cNvSpPr>
            <p:nvPr/>
          </p:nvSpPr>
          <p:spPr bwMode="auto">
            <a:xfrm>
              <a:off x="3807" y="240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6" name="Rectangle 73"/>
            <p:cNvSpPr>
              <a:spLocks noChangeArrowheads="1"/>
            </p:cNvSpPr>
            <p:nvPr/>
          </p:nvSpPr>
          <p:spPr bwMode="auto">
            <a:xfrm>
              <a:off x="3817" y="2407"/>
              <a:ext cx="416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7" name="Line 74"/>
            <p:cNvSpPr>
              <a:spLocks noChangeShapeType="1"/>
            </p:cNvSpPr>
            <p:nvPr/>
          </p:nvSpPr>
          <p:spPr bwMode="auto">
            <a:xfrm>
              <a:off x="3817" y="2407"/>
              <a:ext cx="4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8" name="Rectangle 75"/>
            <p:cNvSpPr>
              <a:spLocks noChangeArrowheads="1"/>
            </p:cNvSpPr>
            <p:nvPr/>
          </p:nvSpPr>
          <p:spPr bwMode="auto">
            <a:xfrm>
              <a:off x="4233" y="240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79" name="Line 76"/>
            <p:cNvSpPr>
              <a:spLocks noChangeShapeType="1"/>
            </p:cNvSpPr>
            <p:nvPr/>
          </p:nvSpPr>
          <p:spPr bwMode="auto">
            <a:xfrm>
              <a:off x="4233" y="240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0" name="Line 77"/>
            <p:cNvSpPr>
              <a:spLocks noChangeShapeType="1"/>
            </p:cNvSpPr>
            <p:nvPr/>
          </p:nvSpPr>
          <p:spPr bwMode="auto">
            <a:xfrm>
              <a:off x="4233" y="240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1" name="Rectangle 78"/>
            <p:cNvSpPr>
              <a:spLocks noChangeArrowheads="1"/>
            </p:cNvSpPr>
            <p:nvPr/>
          </p:nvSpPr>
          <p:spPr bwMode="auto">
            <a:xfrm>
              <a:off x="4244" y="2407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2" name="Line 79"/>
            <p:cNvSpPr>
              <a:spLocks noChangeShapeType="1"/>
            </p:cNvSpPr>
            <p:nvPr/>
          </p:nvSpPr>
          <p:spPr bwMode="auto">
            <a:xfrm>
              <a:off x="4244" y="2407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3" name="Rectangle 80"/>
            <p:cNvSpPr>
              <a:spLocks noChangeArrowheads="1"/>
            </p:cNvSpPr>
            <p:nvPr/>
          </p:nvSpPr>
          <p:spPr bwMode="auto">
            <a:xfrm>
              <a:off x="4826" y="240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4" name="Line 81"/>
            <p:cNvSpPr>
              <a:spLocks noChangeShapeType="1"/>
            </p:cNvSpPr>
            <p:nvPr/>
          </p:nvSpPr>
          <p:spPr bwMode="auto">
            <a:xfrm>
              <a:off x="4826" y="240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5" name="Line 82"/>
            <p:cNvSpPr>
              <a:spLocks noChangeShapeType="1"/>
            </p:cNvSpPr>
            <p:nvPr/>
          </p:nvSpPr>
          <p:spPr bwMode="auto">
            <a:xfrm>
              <a:off x="4826" y="240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6" name="Rectangle 83"/>
            <p:cNvSpPr>
              <a:spLocks noChangeArrowheads="1"/>
            </p:cNvSpPr>
            <p:nvPr/>
          </p:nvSpPr>
          <p:spPr bwMode="auto">
            <a:xfrm>
              <a:off x="4837" y="2407"/>
              <a:ext cx="58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7" name="Line 84"/>
            <p:cNvSpPr>
              <a:spLocks noChangeShapeType="1"/>
            </p:cNvSpPr>
            <p:nvPr/>
          </p:nvSpPr>
          <p:spPr bwMode="auto">
            <a:xfrm>
              <a:off x="4837" y="2407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8" name="Rectangle 85"/>
            <p:cNvSpPr>
              <a:spLocks noChangeArrowheads="1"/>
            </p:cNvSpPr>
            <p:nvPr/>
          </p:nvSpPr>
          <p:spPr bwMode="auto">
            <a:xfrm>
              <a:off x="5419" y="2407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89" name="Line 86"/>
            <p:cNvSpPr>
              <a:spLocks noChangeShapeType="1"/>
            </p:cNvSpPr>
            <p:nvPr/>
          </p:nvSpPr>
          <p:spPr bwMode="auto">
            <a:xfrm>
              <a:off x="5419" y="240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0" name="Line 87"/>
            <p:cNvSpPr>
              <a:spLocks noChangeShapeType="1"/>
            </p:cNvSpPr>
            <p:nvPr/>
          </p:nvSpPr>
          <p:spPr bwMode="auto">
            <a:xfrm>
              <a:off x="5419" y="240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1" name="Rectangle 88"/>
            <p:cNvSpPr>
              <a:spLocks noChangeArrowheads="1"/>
            </p:cNvSpPr>
            <p:nvPr/>
          </p:nvSpPr>
          <p:spPr bwMode="auto">
            <a:xfrm>
              <a:off x="448" y="2417"/>
              <a:ext cx="10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2" name="Line 89"/>
            <p:cNvSpPr>
              <a:spLocks noChangeShapeType="1"/>
            </p:cNvSpPr>
            <p:nvPr/>
          </p:nvSpPr>
          <p:spPr bwMode="auto">
            <a:xfrm>
              <a:off x="448" y="241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3" name="Rectangle 90"/>
            <p:cNvSpPr>
              <a:spLocks noChangeArrowheads="1"/>
            </p:cNvSpPr>
            <p:nvPr/>
          </p:nvSpPr>
          <p:spPr bwMode="auto">
            <a:xfrm>
              <a:off x="1252" y="241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4" name="Line 91"/>
            <p:cNvSpPr>
              <a:spLocks noChangeShapeType="1"/>
            </p:cNvSpPr>
            <p:nvPr/>
          </p:nvSpPr>
          <p:spPr bwMode="auto">
            <a:xfrm>
              <a:off x="1252" y="241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5" name="Rectangle 92"/>
            <p:cNvSpPr>
              <a:spLocks noChangeArrowheads="1"/>
            </p:cNvSpPr>
            <p:nvPr/>
          </p:nvSpPr>
          <p:spPr bwMode="auto">
            <a:xfrm>
              <a:off x="3807" y="2417"/>
              <a:ext cx="10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6" name="Line 93"/>
            <p:cNvSpPr>
              <a:spLocks noChangeShapeType="1"/>
            </p:cNvSpPr>
            <p:nvPr/>
          </p:nvSpPr>
          <p:spPr bwMode="auto">
            <a:xfrm>
              <a:off x="3807" y="241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7" name="Rectangle 94"/>
            <p:cNvSpPr>
              <a:spLocks noChangeArrowheads="1"/>
            </p:cNvSpPr>
            <p:nvPr/>
          </p:nvSpPr>
          <p:spPr bwMode="auto">
            <a:xfrm>
              <a:off x="4233" y="241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8" name="Line 95"/>
            <p:cNvSpPr>
              <a:spLocks noChangeShapeType="1"/>
            </p:cNvSpPr>
            <p:nvPr/>
          </p:nvSpPr>
          <p:spPr bwMode="auto">
            <a:xfrm>
              <a:off x="4233" y="241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99" name="Rectangle 96"/>
            <p:cNvSpPr>
              <a:spLocks noChangeArrowheads="1"/>
            </p:cNvSpPr>
            <p:nvPr/>
          </p:nvSpPr>
          <p:spPr bwMode="auto">
            <a:xfrm>
              <a:off x="4826" y="241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0" name="Line 97"/>
            <p:cNvSpPr>
              <a:spLocks noChangeShapeType="1"/>
            </p:cNvSpPr>
            <p:nvPr/>
          </p:nvSpPr>
          <p:spPr bwMode="auto">
            <a:xfrm>
              <a:off x="4826" y="241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1" name="Rectangle 98"/>
            <p:cNvSpPr>
              <a:spLocks noChangeArrowheads="1"/>
            </p:cNvSpPr>
            <p:nvPr/>
          </p:nvSpPr>
          <p:spPr bwMode="auto">
            <a:xfrm>
              <a:off x="5419" y="241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2" name="Line 99"/>
            <p:cNvSpPr>
              <a:spLocks noChangeShapeType="1"/>
            </p:cNvSpPr>
            <p:nvPr/>
          </p:nvSpPr>
          <p:spPr bwMode="auto">
            <a:xfrm>
              <a:off x="5419" y="241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03" name="Rectangle 100"/>
            <p:cNvSpPr>
              <a:spLocks noChangeArrowheads="1"/>
            </p:cNvSpPr>
            <p:nvPr/>
          </p:nvSpPr>
          <p:spPr bwMode="auto">
            <a:xfrm>
              <a:off x="398" y="260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04" name="Rectangle 101"/>
            <p:cNvSpPr>
              <a:spLocks noChangeArrowheads="1"/>
            </p:cNvSpPr>
            <p:nvPr/>
          </p:nvSpPr>
          <p:spPr bwMode="auto">
            <a:xfrm>
              <a:off x="695" y="2602"/>
              <a:ext cx="3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2013</a:t>
              </a:r>
              <a:endParaRPr lang="en-US" dirty="0"/>
            </a:p>
          </p:txBody>
        </p:sp>
        <p:sp>
          <p:nvSpPr>
            <p:cNvPr id="49405" name="Rectangle 102"/>
            <p:cNvSpPr>
              <a:spLocks noChangeArrowheads="1"/>
            </p:cNvSpPr>
            <p:nvPr/>
          </p:nvSpPr>
          <p:spPr bwMode="auto">
            <a:xfrm>
              <a:off x="1019" y="260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06" name="Rectangle 103"/>
            <p:cNvSpPr>
              <a:spLocks noChangeArrowheads="1"/>
            </p:cNvSpPr>
            <p:nvPr/>
          </p:nvSpPr>
          <p:spPr bwMode="auto">
            <a:xfrm>
              <a:off x="1305" y="260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07" name="Rectangle 104"/>
            <p:cNvSpPr>
              <a:spLocks noChangeArrowheads="1"/>
            </p:cNvSpPr>
            <p:nvPr/>
          </p:nvSpPr>
          <p:spPr bwMode="auto">
            <a:xfrm>
              <a:off x="3859" y="260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08" name="Rectangle 105"/>
            <p:cNvSpPr>
              <a:spLocks noChangeArrowheads="1"/>
            </p:cNvSpPr>
            <p:nvPr/>
          </p:nvSpPr>
          <p:spPr bwMode="auto">
            <a:xfrm>
              <a:off x="4286" y="260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09" name="Rectangle 106"/>
            <p:cNvSpPr>
              <a:spLocks noChangeArrowheads="1"/>
            </p:cNvSpPr>
            <p:nvPr/>
          </p:nvSpPr>
          <p:spPr bwMode="auto">
            <a:xfrm>
              <a:off x="4879" y="260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10" name="Rectangle 107"/>
            <p:cNvSpPr>
              <a:spLocks noChangeArrowheads="1"/>
            </p:cNvSpPr>
            <p:nvPr/>
          </p:nvSpPr>
          <p:spPr bwMode="auto">
            <a:xfrm>
              <a:off x="5479" y="2602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11" name="Rectangle 108"/>
            <p:cNvSpPr>
              <a:spLocks noChangeArrowheads="1"/>
            </p:cNvSpPr>
            <p:nvPr/>
          </p:nvSpPr>
          <p:spPr bwMode="auto">
            <a:xfrm>
              <a:off x="448" y="2586"/>
              <a:ext cx="10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2" name="Line 109"/>
            <p:cNvSpPr>
              <a:spLocks noChangeShapeType="1"/>
            </p:cNvSpPr>
            <p:nvPr/>
          </p:nvSpPr>
          <p:spPr bwMode="auto">
            <a:xfrm>
              <a:off x="448" y="258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3" name="Line 110"/>
            <p:cNvSpPr>
              <a:spLocks noChangeShapeType="1"/>
            </p:cNvSpPr>
            <p:nvPr/>
          </p:nvSpPr>
          <p:spPr bwMode="auto">
            <a:xfrm>
              <a:off x="448" y="258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4" name="Rectangle 111"/>
            <p:cNvSpPr>
              <a:spLocks noChangeArrowheads="1"/>
            </p:cNvSpPr>
            <p:nvPr/>
          </p:nvSpPr>
          <p:spPr bwMode="auto">
            <a:xfrm>
              <a:off x="458" y="2586"/>
              <a:ext cx="794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5" name="Line 112"/>
            <p:cNvSpPr>
              <a:spLocks noChangeShapeType="1"/>
            </p:cNvSpPr>
            <p:nvPr/>
          </p:nvSpPr>
          <p:spPr bwMode="auto">
            <a:xfrm>
              <a:off x="458" y="2586"/>
              <a:ext cx="7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6" name="Rectangle 113"/>
            <p:cNvSpPr>
              <a:spLocks noChangeArrowheads="1"/>
            </p:cNvSpPr>
            <p:nvPr/>
          </p:nvSpPr>
          <p:spPr bwMode="auto">
            <a:xfrm>
              <a:off x="1252" y="2586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7" name="Line 114"/>
            <p:cNvSpPr>
              <a:spLocks noChangeShapeType="1"/>
            </p:cNvSpPr>
            <p:nvPr/>
          </p:nvSpPr>
          <p:spPr bwMode="auto">
            <a:xfrm>
              <a:off x="1252" y="258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8" name="Line 115"/>
            <p:cNvSpPr>
              <a:spLocks noChangeShapeType="1"/>
            </p:cNvSpPr>
            <p:nvPr/>
          </p:nvSpPr>
          <p:spPr bwMode="auto">
            <a:xfrm>
              <a:off x="1252" y="258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19" name="Rectangle 116"/>
            <p:cNvSpPr>
              <a:spLocks noChangeArrowheads="1"/>
            </p:cNvSpPr>
            <p:nvPr/>
          </p:nvSpPr>
          <p:spPr bwMode="auto">
            <a:xfrm>
              <a:off x="1263" y="2586"/>
              <a:ext cx="2544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0" name="Line 117"/>
            <p:cNvSpPr>
              <a:spLocks noChangeShapeType="1"/>
            </p:cNvSpPr>
            <p:nvPr/>
          </p:nvSpPr>
          <p:spPr bwMode="auto">
            <a:xfrm>
              <a:off x="1263" y="2586"/>
              <a:ext cx="25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1" name="Rectangle 118"/>
            <p:cNvSpPr>
              <a:spLocks noChangeArrowheads="1"/>
            </p:cNvSpPr>
            <p:nvPr/>
          </p:nvSpPr>
          <p:spPr bwMode="auto">
            <a:xfrm>
              <a:off x="3807" y="2586"/>
              <a:ext cx="10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2" name="Line 119"/>
            <p:cNvSpPr>
              <a:spLocks noChangeShapeType="1"/>
            </p:cNvSpPr>
            <p:nvPr/>
          </p:nvSpPr>
          <p:spPr bwMode="auto">
            <a:xfrm>
              <a:off x="3807" y="258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3" name="Line 120"/>
            <p:cNvSpPr>
              <a:spLocks noChangeShapeType="1"/>
            </p:cNvSpPr>
            <p:nvPr/>
          </p:nvSpPr>
          <p:spPr bwMode="auto">
            <a:xfrm>
              <a:off x="3807" y="258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4" name="Rectangle 121"/>
            <p:cNvSpPr>
              <a:spLocks noChangeArrowheads="1"/>
            </p:cNvSpPr>
            <p:nvPr/>
          </p:nvSpPr>
          <p:spPr bwMode="auto">
            <a:xfrm>
              <a:off x="3817" y="2586"/>
              <a:ext cx="41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5" name="Line 122"/>
            <p:cNvSpPr>
              <a:spLocks noChangeShapeType="1"/>
            </p:cNvSpPr>
            <p:nvPr/>
          </p:nvSpPr>
          <p:spPr bwMode="auto">
            <a:xfrm>
              <a:off x="3817" y="2586"/>
              <a:ext cx="4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6" name="Rectangle 123"/>
            <p:cNvSpPr>
              <a:spLocks noChangeArrowheads="1"/>
            </p:cNvSpPr>
            <p:nvPr/>
          </p:nvSpPr>
          <p:spPr bwMode="auto">
            <a:xfrm>
              <a:off x="4233" y="2586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7" name="Line 124"/>
            <p:cNvSpPr>
              <a:spLocks noChangeShapeType="1"/>
            </p:cNvSpPr>
            <p:nvPr/>
          </p:nvSpPr>
          <p:spPr bwMode="auto">
            <a:xfrm>
              <a:off x="4233" y="258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8" name="Line 125"/>
            <p:cNvSpPr>
              <a:spLocks noChangeShapeType="1"/>
            </p:cNvSpPr>
            <p:nvPr/>
          </p:nvSpPr>
          <p:spPr bwMode="auto">
            <a:xfrm>
              <a:off x="4233" y="258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29" name="Rectangle 126"/>
            <p:cNvSpPr>
              <a:spLocks noChangeArrowheads="1"/>
            </p:cNvSpPr>
            <p:nvPr/>
          </p:nvSpPr>
          <p:spPr bwMode="auto">
            <a:xfrm>
              <a:off x="4244" y="2586"/>
              <a:ext cx="58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0" name="Line 127"/>
            <p:cNvSpPr>
              <a:spLocks noChangeShapeType="1"/>
            </p:cNvSpPr>
            <p:nvPr/>
          </p:nvSpPr>
          <p:spPr bwMode="auto">
            <a:xfrm>
              <a:off x="4244" y="2586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1" name="Rectangle 128"/>
            <p:cNvSpPr>
              <a:spLocks noChangeArrowheads="1"/>
            </p:cNvSpPr>
            <p:nvPr/>
          </p:nvSpPr>
          <p:spPr bwMode="auto">
            <a:xfrm>
              <a:off x="4826" y="2586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2" name="Line 129"/>
            <p:cNvSpPr>
              <a:spLocks noChangeShapeType="1"/>
            </p:cNvSpPr>
            <p:nvPr/>
          </p:nvSpPr>
          <p:spPr bwMode="auto">
            <a:xfrm>
              <a:off x="4826" y="258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3" name="Line 130"/>
            <p:cNvSpPr>
              <a:spLocks noChangeShapeType="1"/>
            </p:cNvSpPr>
            <p:nvPr/>
          </p:nvSpPr>
          <p:spPr bwMode="auto">
            <a:xfrm>
              <a:off x="4826" y="258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4" name="Rectangle 131"/>
            <p:cNvSpPr>
              <a:spLocks noChangeArrowheads="1"/>
            </p:cNvSpPr>
            <p:nvPr/>
          </p:nvSpPr>
          <p:spPr bwMode="auto">
            <a:xfrm>
              <a:off x="4837" y="2586"/>
              <a:ext cx="58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5" name="Line 132"/>
            <p:cNvSpPr>
              <a:spLocks noChangeShapeType="1"/>
            </p:cNvSpPr>
            <p:nvPr/>
          </p:nvSpPr>
          <p:spPr bwMode="auto">
            <a:xfrm>
              <a:off x="4837" y="2586"/>
              <a:ext cx="5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6" name="Rectangle 133"/>
            <p:cNvSpPr>
              <a:spLocks noChangeArrowheads="1"/>
            </p:cNvSpPr>
            <p:nvPr/>
          </p:nvSpPr>
          <p:spPr bwMode="auto">
            <a:xfrm>
              <a:off x="5419" y="2586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7" name="Line 134"/>
            <p:cNvSpPr>
              <a:spLocks noChangeShapeType="1"/>
            </p:cNvSpPr>
            <p:nvPr/>
          </p:nvSpPr>
          <p:spPr bwMode="auto">
            <a:xfrm>
              <a:off x="5419" y="258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8" name="Line 135"/>
            <p:cNvSpPr>
              <a:spLocks noChangeShapeType="1"/>
            </p:cNvSpPr>
            <p:nvPr/>
          </p:nvSpPr>
          <p:spPr bwMode="auto">
            <a:xfrm>
              <a:off x="5419" y="258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39" name="Rectangle 136"/>
            <p:cNvSpPr>
              <a:spLocks noChangeArrowheads="1"/>
            </p:cNvSpPr>
            <p:nvPr/>
          </p:nvSpPr>
          <p:spPr bwMode="auto">
            <a:xfrm>
              <a:off x="448" y="2597"/>
              <a:ext cx="10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0" name="Line 137"/>
            <p:cNvSpPr>
              <a:spLocks noChangeShapeType="1"/>
            </p:cNvSpPr>
            <p:nvPr/>
          </p:nvSpPr>
          <p:spPr bwMode="auto">
            <a:xfrm>
              <a:off x="448" y="259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1" name="Rectangle 138"/>
            <p:cNvSpPr>
              <a:spLocks noChangeArrowheads="1"/>
            </p:cNvSpPr>
            <p:nvPr/>
          </p:nvSpPr>
          <p:spPr bwMode="auto">
            <a:xfrm>
              <a:off x="1252" y="259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2" name="Line 139"/>
            <p:cNvSpPr>
              <a:spLocks noChangeShapeType="1"/>
            </p:cNvSpPr>
            <p:nvPr/>
          </p:nvSpPr>
          <p:spPr bwMode="auto">
            <a:xfrm>
              <a:off x="1252" y="259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3" name="Rectangle 140"/>
            <p:cNvSpPr>
              <a:spLocks noChangeArrowheads="1"/>
            </p:cNvSpPr>
            <p:nvPr/>
          </p:nvSpPr>
          <p:spPr bwMode="auto">
            <a:xfrm>
              <a:off x="3807" y="2597"/>
              <a:ext cx="10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4" name="Line 141"/>
            <p:cNvSpPr>
              <a:spLocks noChangeShapeType="1"/>
            </p:cNvSpPr>
            <p:nvPr/>
          </p:nvSpPr>
          <p:spPr bwMode="auto">
            <a:xfrm>
              <a:off x="3807" y="259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5" name="Rectangle 142"/>
            <p:cNvSpPr>
              <a:spLocks noChangeArrowheads="1"/>
            </p:cNvSpPr>
            <p:nvPr/>
          </p:nvSpPr>
          <p:spPr bwMode="auto">
            <a:xfrm>
              <a:off x="4233" y="259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6" name="Line 143"/>
            <p:cNvSpPr>
              <a:spLocks noChangeShapeType="1"/>
            </p:cNvSpPr>
            <p:nvPr/>
          </p:nvSpPr>
          <p:spPr bwMode="auto">
            <a:xfrm>
              <a:off x="4233" y="259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7" name="Rectangle 144"/>
            <p:cNvSpPr>
              <a:spLocks noChangeArrowheads="1"/>
            </p:cNvSpPr>
            <p:nvPr/>
          </p:nvSpPr>
          <p:spPr bwMode="auto">
            <a:xfrm>
              <a:off x="4826" y="259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8" name="Line 145"/>
            <p:cNvSpPr>
              <a:spLocks noChangeShapeType="1"/>
            </p:cNvSpPr>
            <p:nvPr/>
          </p:nvSpPr>
          <p:spPr bwMode="auto">
            <a:xfrm>
              <a:off x="4826" y="259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49" name="Rectangle 146"/>
            <p:cNvSpPr>
              <a:spLocks noChangeArrowheads="1"/>
            </p:cNvSpPr>
            <p:nvPr/>
          </p:nvSpPr>
          <p:spPr bwMode="auto">
            <a:xfrm>
              <a:off x="5419" y="2597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0" name="Line 147"/>
            <p:cNvSpPr>
              <a:spLocks noChangeShapeType="1"/>
            </p:cNvSpPr>
            <p:nvPr/>
          </p:nvSpPr>
          <p:spPr bwMode="auto">
            <a:xfrm>
              <a:off x="5419" y="2597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51" name="Rectangle 148"/>
            <p:cNvSpPr>
              <a:spLocks noChangeArrowheads="1"/>
            </p:cNvSpPr>
            <p:nvPr/>
          </p:nvSpPr>
          <p:spPr bwMode="auto">
            <a:xfrm>
              <a:off x="398" y="277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52" name="Rectangle 149"/>
            <p:cNvSpPr>
              <a:spLocks noChangeArrowheads="1"/>
            </p:cNvSpPr>
            <p:nvPr/>
          </p:nvSpPr>
          <p:spPr bwMode="auto">
            <a:xfrm>
              <a:off x="576" y="2771"/>
              <a:ext cx="64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Sept.   1</a:t>
              </a:r>
              <a:endParaRPr lang="en-US"/>
            </a:p>
          </p:txBody>
        </p:sp>
        <p:sp>
          <p:nvSpPr>
            <p:cNvPr id="49453" name="Rectangle 150"/>
            <p:cNvSpPr>
              <a:spLocks noChangeArrowheads="1"/>
            </p:cNvSpPr>
            <p:nvPr/>
          </p:nvSpPr>
          <p:spPr bwMode="auto">
            <a:xfrm>
              <a:off x="1137" y="277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54" name="Rectangle 151"/>
            <p:cNvSpPr>
              <a:spLocks noChangeArrowheads="1"/>
            </p:cNvSpPr>
            <p:nvPr/>
          </p:nvSpPr>
          <p:spPr bwMode="auto">
            <a:xfrm>
              <a:off x="1305" y="2771"/>
              <a:ext cx="43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Cash</a:t>
              </a:r>
              <a:endParaRPr lang="en-US"/>
            </a:p>
          </p:txBody>
        </p:sp>
        <p:sp>
          <p:nvSpPr>
            <p:cNvPr id="49455" name="Rectangle 152"/>
            <p:cNvSpPr>
              <a:spLocks noChangeArrowheads="1"/>
            </p:cNvSpPr>
            <p:nvPr/>
          </p:nvSpPr>
          <p:spPr bwMode="auto">
            <a:xfrm>
              <a:off x="1663" y="277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56" name="Rectangle 153"/>
            <p:cNvSpPr>
              <a:spLocks noChangeArrowheads="1"/>
            </p:cNvSpPr>
            <p:nvPr/>
          </p:nvSpPr>
          <p:spPr bwMode="auto">
            <a:xfrm>
              <a:off x="3859" y="277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57" name="Rectangle 154"/>
            <p:cNvSpPr>
              <a:spLocks noChangeArrowheads="1"/>
            </p:cNvSpPr>
            <p:nvPr/>
          </p:nvSpPr>
          <p:spPr bwMode="auto">
            <a:xfrm>
              <a:off x="4338" y="2771"/>
              <a:ext cx="52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15,000</a:t>
              </a:r>
              <a:endParaRPr lang="en-US"/>
            </a:p>
          </p:txBody>
        </p:sp>
        <p:sp>
          <p:nvSpPr>
            <p:cNvPr id="49458" name="Rectangle 155"/>
            <p:cNvSpPr>
              <a:spLocks noChangeArrowheads="1"/>
            </p:cNvSpPr>
            <p:nvPr/>
          </p:nvSpPr>
          <p:spPr bwMode="auto">
            <a:xfrm>
              <a:off x="4784" y="277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59" name="Rectangle 156"/>
            <p:cNvSpPr>
              <a:spLocks noChangeArrowheads="1"/>
            </p:cNvSpPr>
            <p:nvPr/>
          </p:nvSpPr>
          <p:spPr bwMode="auto">
            <a:xfrm>
              <a:off x="5377" y="277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60" name="Rectangle 157"/>
            <p:cNvSpPr>
              <a:spLocks noChangeArrowheads="1"/>
            </p:cNvSpPr>
            <p:nvPr/>
          </p:nvSpPr>
          <p:spPr bwMode="auto">
            <a:xfrm>
              <a:off x="5479" y="277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61" name="Rectangle 158"/>
            <p:cNvSpPr>
              <a:spLocks noChangeArrowheads="1"/>
            </p:cNvSpPr>
            <p:nvPr/>
          </p:nvSpPr>
          <p:spPr bwMode="auto">
            <a:xfrm>
              <a:off x="448" y="2766"/>
              <a:ext cx="10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2" name="Line 159"/>
            <p:cNvSpPr>
              <a:spLocks noChangeShapeType="1"/>
            </p:cNvSpPr>
            <p:nvPr/>
          </p:nvSpPr>
          <p:spPr bwMode="auto">
            <a:xfrm>
              <a:off x="448" y="2766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3" name="Rectangle 160"/>
            <p:cNvSpPr>
              <a:spLocks noChangeArrowheads="1"/>
            </p:cNvSpPr>
            <p:nvPr/>
          </p:nvSpPr>
          <p:spPr bwMode="auto">
            <a:xfrm>
              <a:off x="1252" y="2766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4" name="Line 161"/>
            <p:cNvSpPr>
              <a:spLocks noChangeShapeType="1"/>
            </p:cNvSpPr>
            <p:nvPr/>
          </p:nvSpPr>
          <p:spPr bwMode="auto">
            <a:xfrm>
              <a:off x="1252" y="2766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5" name="Rectangle 162"/>
            <p:cNvSpPr>
              <a:spLocks noChangeArrowheads="1"/>
            </p:cNvSpPr>
            <p:nvPr/>
          </p:nvSpPr>
          <p:spPr bwMode="auto">
            <a:xfrm>
              <a:off x="3807" y="2766"/>
              <a:ext cx="10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6" name="Line 163"/>
            <p:cNvSpPr>
              <a:spLocks noChangeShapeType="1"/>
            </p:cNvSpPr>
            <p:nvPr/>
          </p:nvSpPr>
          <p:spPr bwMode="auto">
            <a:xfrm>
              <a:off x="3807" y="2766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7" name="Rectangle 164"/>
            <p:cNvSpPr>
              <a:spLocks noChangeArrowheads="1"/>
            </p:cNvSpPr>
            <p:nvPr/>
          </p:nvSpPr>
          <p:spPr bwMode="auto">
            <a:xfrm>
              <a:off x="4233" y="2766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8" name="Line 165"/>
            <p:cNvSpPr>
              <a:spLocks noChangeShapeType="1"/>
            </p:cNvSpPr>
            <p:nvPr/>
          </p:nvSpPr>
          <p:spPr bwMode="auto">
            <a:xfrm>
              <a:off x="4233" y="2766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69" name="Rectangle 166"/>
            <p:cNvSpPr>
              <a:spLocks noChangeArrowheads="1"/>
            </p:cNvSpPr>
            <p:nvPr/>
          </p:nvSpPr>
          <p:spPr bwMode="auto">
            <a:xfrm>
              <a:off x="4826" y="2766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0" name="Line 167"/>
            <p:cNvSpPr>
              <a:spLocks noChangeShapeType="1"/>
            </p:cNvSpPr>
            <p:nvPr/>
          </p:nvSpPr>
          <p:spPr bwMode="auto">
            <a:xfrm>
              <a:off x="4826" y="2766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1" name="Rectangle 168"/>
            <p:cNvSpPr>
              <a:spLocks noChangeArrowheads="1"/>
            </p:cNvSpPr>
            <p:nvPr/>
          </p:nvSpPr>
          <p:spPr bwMode="auto">
            <a:xfrm>
              <a:off x="5419" y="2766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2" name="Line 169"/>
            <p:cNvSpPr>
              <a:spLocks noChangeShapeType="1"/>
            </p:cNvSpPr>
            <p:nvPr/>
          </p:nvSpPr>
          <p:spPr bwMode="auto">
            <a:xfrm>
              <a:off x="5419" y="2766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73" name="Rectangle 170"/>
            <p:cNvSpPr>
              <a:spLocks noChangeArrowheads="1"/>
            </p:cNvSpPr>
            <p:nvPr/>
          </p:nvSpPr>
          <p:spPr bwMode="auto">
            <a:xfrm>
              <a:off x="391" y="294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74" name="Rectangle 171"/>
            <p:cNvSpPr>
              <a:spLocks noChangeArrowheads="1"/>
            </p:cNvSpPr>
            <p:nvPr/>
          </p:nvSpPr>
          <p:spPr bwMode="auto">
            <a:xfrm>
              <a:off x="502" y="294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75" name="Rectangle 172"/>
            <p:cNvSpPr>
              <a:spLocks noChangeArrowheads="1"/>
            </p:cNvSpPr>
            <p:nvPr/>
          </p:nvSpPr>
          <p:spPr bwMode="auto">
            <a:xfrm>
              <a:off x="1305" y="2941"/>
              <a:ext cx="135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    R. Neal, Capital</a:t>
              </a:r>
              <a:endParaRPr lang="en-US"/>
            </a:p>
          </p:txBody>
        </p:sp>
        <p:sp>
          <p:nvSpPr>
            <p:cNvPr id="49476" name="Rectangle 173"/>
            <p:cNvSpPr>
              <a:spLocks noChangeArrowheads="1"/>
            </p:cNvSpPr>
            <p:nvPr/>
          </p:nvSpPr>
          <p:spPr bwMode="auto">
            <a:xfrm>
              <a:off x="2573" y="294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77" name="Rectangle 174"/>
            <p:cNvSpPr>
              <a:spLocks noChangeArrowheads="1"/>
            </p:cNvSpPr>
            <p:nvPr/>
          </p:nvSpPr>
          <p:spPr bwMode="auto">
            <a:xfrm>
              <a:off x="3859" y="294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78" name="Rectangle 175"/>
            <p:cNvSpPr>
              <a:spLocks noChangeArrowheads="1"/>
            </p:cNvSpPr>
            <p:nvPr/>
          </p:nvSpPr>
          <p:spPr bwMode="auto">
            <a:xfrm>
              <a:off x="4784" y="294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79" name="Rectangle 176"/>
            <p:cNvSpPr>
              <a:spLocks noChangeArrowheads="1"/>
            </p:cNvSpPr>
            <p:nvPr/>
          </p:nvSpPr>
          <p:spPr bwMode="auto">
            <a:xfrm>
              <a:off x="4930" y="2941"/>
              <a:ext cx="52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15,000</a:t>
              </a:r>
              <a:endParaRPr lang="en-US"/>
            </a:p>
          </p:txBody>
        </p:sp>
        <p:sp>
          <p:nvSpPr>
            <p:cNvPr id="49480" name="Rectangle 177"/>
            <p:cNvSpPr>
              <a:spLocks noChangeArrowheads="1"/>
            </p:cNvSpPr>
            <p:nvPr/>
          </p:nvSpPr>
          <p:spPr bwMode="auto">
            <a:xfrm>
              <a:off x="5377" y="294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81" name="Rectangle 178"/>
            <p:cNvSpPr>
              <a:spLocks noChangeArrowheads="1"/>
            </p:cNvSpPr>
            <p:nvPr/>
          </p:nvSpPr>
          <p:spPr bwMode="auto">
            <a:xfrm>
              <a:off x="5472" y="2941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82" name="Rectangle 179"/>
            <p:cNvSpPr>
              <a:spLocks noChangeArrowheads="1"/>
            </p:cNvSpPr>
            <p:nvPr/>
          </p:nvSpPr>
          <p:spPr bwMode="auto">
            <a:xfrm>
              <a:off x="448" y="2936"/>
              <a:ext cx="10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3" name="Line 180"/>
            <p:cNvSpPr>
              <a:spLocks noChangeShapeType="1"/>
            </p:cNvSpPr>
            <p:nvPr/>
          </p:nvSpPr>
          <p:spPr bwMode="auto">
            <a:xfrm>
              <a:off x="448" y="2936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4" name="Rectangle 181"/>
            <p:cNvSpPr>
              <a:spLocks noChangeArrowheads="1"/>
            </p:cNvSpPr>
            <p:nvPr/>
          </p:nvSpPr>
          <p:spPr bwMode="auto">
            <a:xfrm>
              <a:off x="1252" y="2936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5" name="Line 182"/>
            <p:cNvSpPr>
              <a:spLocks noChangeShapeType="1"/>
            </p:cNvSpPr>
            <p:nvPr/>
          </p:nvSpPr>
          <p:spPr bwMode="auto">
            <a:xfrm>
              <a:off x="1252" y="2936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6" name="Rectangle 183"/>
            <p:cNvSpPr>
              <a:spLocks noChangeArrowheads="1"/>
            </p:cNvSpPr>
            <p:nvPr/>
          </p:nvSpPr>
          <p:spPr bwMode="auto">
            <a:xfrm>
              <a:off x="3807" y="2936"/>
              <a:ext cx="10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7" name="Line 184"/>
            <p:cNvSpPr>
              <a:spLocks noChangeShapeType="1"/>
            </p:cNvSpPr>
            <p:nvPr/>
          </p:nvSpPr>
          <p:spPr bwMode="auto">
            <a:xfrm>
              <a:off x="3807" y="2936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8" name="Rectangle 185"/>
            <p:cNvSpPr>
              <a:spLocks noChangeArrowheads="1"/>
            </p:cNvSpPr>
            <p:nvPr/>
          </p:nvSpPr>
          <p:spPr bwMode="auto">
            <a:xfrm>
              <a:off x="4233" y="2936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89" name="Line 186"/>
            <p:cNvSpPr>
              <a:spLocks noChangeShapeType="1"/>
            </p:cNvSpPr>
            <p:nvPr/>
          </p:nvSpPr>
          <p:spPr bwMode="auto">
            <a:xfrm>
              <a:off x="4233" y="2936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0" name="Rectangle 187"/>
            <p:cNvSpPr>
              <a:spLocks noChangeArrowheads="1"/>
            </p:cNvSpPr>
            <p:nvPr/>
          </p:nvSpPr>
          <p:spPr bwMode="auto">
            <a:xfrm>
              <a:off x="4826" y="2936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1" name="Line 188"/>
            <p:cNvSpPr>
              <a:spLocks noChangeShapeType="1"/>
            </p:cNvSpPr>
            <p:nvPr/>
          </p:nvSpPr>
          <p:spPr bwMode="auto">
            <a:xfrm>
              <a:off x="4826" y="2936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2" name="Rectangle 189"/>
            <p:cNvSpPr>
              <a:spLocks noChangeArrowheads="1"/>
            </p:cNvSpPr>
            <p:nvPr/>
          </p:nvSpPr>
          <p:spPr bwMode="auto">
            <a:xfrm>
              <a:off x="5419" y="2936"/>
              <a:ext cx="11" cy="16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3" name="Line 190"/>
            <p:cNvSpPr>
              <a:spLocks noChangeShapeType="1"/>
            </p:cNvSpPr>
            <p:nvPr/>
          </p:nvSpPr>
          <p:spPr bwMode="auto">
            <a:xfrm>
              <a:off x="5419" y="2936"/>
              <a:ext cx="1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94" name="Rectangle 191"/>
            <p:cNvSpPr>
              <a:spLocks noChangeArrowheads="1"/>
            </p:cNvSpPr>
            <p:nvPr/>
          </p:nvSpPr>
          <p:spPr bwMode="auto">
            <a:xfrm>
              <a:off x="391" y="311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95" name="Rectangle 192"/>
            <p:cNvSpPr>
              <a:spLocks noChangeArrowheads="1"/>
            </p:cNvSpPr>
            <p:nvPr/>
          </p:nvSpPr>
          <p:spPr bwMode="auto">
            <a:xfrm>
              <a:off x="502" y="311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96" name="Rectangle 193"/>
            <p:cNvSpPr>
              <a:spLocks noChangeArrowheads="1"/>
            </p:cNvSpPr>
            <p:nvPr/>
          </p:nvSpPr>
          <p:spPr bwMode="auto">
            <a:xfrm>
              <a:off x="1305" y="3110"/>
              <a:ext cx="232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          (</a:t>
              </a:r>
              <a:r>
                <a:rPr lang="en-US" b="1" dirty="0" err="1">
                  <a:solidFill>
                    <a:srgbClr val="000000"/>
                  </a:solidFill>
                </a:rPr>
                <a:t>Investasi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kas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dalam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bisnis</a:t>
              </a:r>
              <a:r>
                <a:rPr lang="en-US" b="1" dirty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  <p:sp>
          <p:nvSpPr>
            <p:cNvPr id="49497" name="Rectangle 194"/>
            <p:cNvSpPr>
              <a:spLocks noChangeArrowheads="1"/>
            </p:cNvSpPr>
            <p:nvPr/>
          </p:nvSpPr>
          <p:spPr bwMode="auto">
            <a:xfrm>
              <a:off x="3627" y="311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98" name="Rectangle 195"/>
            <p:cNvSpPr>
              <a:spLocks noChangeArrowheads="1"/>
            </p:cNvSpPr>
            <p:nvPr/>
          </p:nvSpPr>
          <p:spPr bwMode="auto">
            <a:xfrm>
              <a:off x="3859" y="311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499" name="Rectangle 196"/>
            <p:cNvSpPr>
              <a:spLocks noChangeArrowheads="1"/>
            </p:cNvSpPr>
            <p:nvPr/>
          </p:nvSpPr>
          <p:spPr bwMode="auto">
            <a:xfrm>
              <a:off x="4784" y="311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500" name="Rectangle 197"/>
            <p:cNvSpPr>
              <a:spLocks noChangeArrowheads="1"/>
            </p:cNvSpPr>
            <p:nvPr/>
          </p:nvSpPr>
          <p:spPr bwMode="auto">
            <a:xfrm>
              <a:off x="5377" y="311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501" name="Rectangle 198"/>
            <p:cNvSpPr>
              <a:spLocks noChangeArrowheads="1"/>
            </p:cNvSpPr>
            <p:nvPr/>
          </p:nvSpPr>
          <p:spPr bwMode="auto">
            <a:xfrm>
              <a:off x="5472" y="311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502" name="Rectangle 199"/>
            <p:cNvSpPr>
              <a:spLocks noChangeArrowheads="1"/>
            </p:cNvSpPr>
            <p:nvPr/>
          </p:nvSpPr>
          <p:spPr bwMode="auto">
            <a:xfrm>
              <a:off x="448" y="3105"/>
              <a:ext cx="10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3" name="Line 200"/>
            <p:cNvSpPr>
              <a:spLocks noChangeShapeType="1"/>
            </p:cNvSpPr>
            <p:nvPr/>
          </p:nvSpPr>
          <p:spPr bwMode="auto">
            <a:xfrm>
              <a:off x="448" y="3105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4" name="Rectangle 201"/>
            <p:cNvSpPr>
              <a:spLocks noChangeArrowheads="1"/>
            </p:cNvSpPr>
            <p:nvPr/>
          </p:nvSpPr>
          <p:spPr bwMode="auto">
            <a:xfrm>
              <a:off x="1252" y="3105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5" name="Line 202"/>
            <p:cNvSpPr>
              <a:spLocks noChangeShapeType="1"/>
            </p:cNvSpPr>
            <p:nvPr/>
          </p:nvSpPr>
          <p:spPr bwMode="auto">
            <a:xfrm>
              <a:off x="1252" y="3105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6" name="Rectangle 203"/>
            <p:cNvSpPr>
              <a:spLocks noChangeArrowheads="1"/>
            </p:cNvSpPr>
            <p:nvPr/>
          </p:nvSpPr>
          <p:spPr bwMode="auto">
            <a:xfrm>
              <a:off x="3807" y="3105"/>
              <a:ext cx="10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7" name="Line 204"/>
            <p:cNvSpPr>
              <a:spLocks noChangeShapeType="1"/>
            </p:cNvSpPr>
            <p:nvPr/>
          </p:nvSpPr>
          <p:spPr bwMode="auto">
            <a:xfrm>
              <a:off x="3807" y="3105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8" name="Rectangle 205"/>
            <p:cNvSpPr>
              <a:spLocks noChangeArrowheads="1"/>
            </p:cNvSpPr>
            <p:nvPr/>
          </p:nvSpPr>
          <p:spPr bwMode="auto">
            <a:xfrm>
              <a:off x="4233" y="3105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09" name="Line 206"/>
            <p:cNvSpPr>
              <a:spLocks noChangeShapeType="1"/>
            </p:cNvSpPr>
            <p:nvPr/>
          </p:nvSpPr>
          <p:spPr bwMode="auto">
            <a:xfrm>
              <a:off x="4233" y="3105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0" name="Rectangle 207"/>
            <p:cNvSpPr>
              <a:spLocks noChangeArrowheads="1"/>
            </p:cNvSpPr>
            <p:nvPr/>
          </p:nvSpPr>
          <p:spPr bwMode="auto">
            <a:xfrm>
              <a:off x="4826" y="3105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1" name="Line 208"/>
            <p:cNvSpPr>
              <a:spLocks noChangeShapeType="1"/>
            </p:cNvSpPr>
            <p:nvPr/>
          </p:nvSpPr>
          <p:spPr bwMode="auto">
            <a:xfrm>
              <a:off x="4826" y="3105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2" name="Rectangle 209"/>
            <p:cNvSpPr>
              <a:spLocks noChangeArrowheads="1"/>
            </p:cNvSpPr>
            <p:nvPr/>
          </p:nvSpPr>
          <p:spPr bwMode="auto">
            <a:xfrm>
              <a:off x="5419" y="3105"/>
              <a:ext cx="11" cy="1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3" name="Line 210"/>
            <p:cNvSpPr>
              <a:spLocks noChangeShapeType="1"/>
            </p:cNvSpPr>
            <p:nvPr/>
          </p:nvSpPr>
          <p:spPr bwMode="auto">
            <a:xfrm>
              <a:off x="5419" y="3105"/>
              <a:ext cx="1" cy="1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14" name="Rectangle 211"/>
            <p:cNvSpPr>
              <a:spLocks noChangeArrowheads="1"/>
            </p:cNvSpPr>
            <p:nvPr/>
          </p:nvSpPr>
          <p:spPr bwMode="auto">
            <a:xfrm>
              <a:off x="391" y="328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515" name="Rectangle 212"/>
            <p:cNvSpPr>
              <a:spLocks noChangeArrowheads="1"/>
            </p:cNvSpPr>
            <p:nvPr/>
          </p:nvSpPr>
          <p:spPr bwMode="auto">
            <a:xfrm>
              <a:off x="502" y="3280"/>
              <a:ext cx="1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</p:grpSp>
      <p:sp>
        <p:nvSpPr>
          <p:cNvPr id="49159" name="Rectangle 214"/>
          <p:cNvSpPr>
            <a:spLocks noChangeArrowheads="1"/>
          </p:cNvSpPr>
          <p:nvPr/>
        </p:nvSpPr>
        <p:spPr bwMode="auto">
          <a:xfrm>
            <a:off x="2071688" y="5207000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60" name="Rectangle 215"/>
          <p:cNvSpPr>
            <a:spLocks noChangeArrowheads="1"/>
          </p:cNvSpPr>
          <p:nvPr/>
        </p:nvSpPr>
        <p:spPr bwMode="auto">
          <a:xfrm>
            <a:off x="6126163" y="5207000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61" name="Rectangle 216"/>
          <p:cNvSpPr>
            <a:spLocks noChangeArrowheads="1"/>
          </p:cNvSpPr>
          <p:nvPr/>
        </p:nvSpPr>
        <p:spPr bwMode="auto">
          <a:xfrm>
            <a:off x="7594600" y="5207000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62" name="Rectangle 217"/>
          <p:cNvSpPr>
            <a:spLocks noChangeArrowheads="1"/>
          </p:cNvSpPr>
          <p:nvPr/>
        </p:nvSpPr>
        <p:spPr bwMode="auto">
          <a:xfrm>
            <a:off x="8535988" y="5207000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63" name="Rectangle 218"/>
          <p:cNvSpPr>
            <a:spLocks noChangeArrowheads="1"/>
          </p:cNvSpPr>
          <p:nvPr/>
        </p:nvSpPr>
        <p:spPr bwMode="auto">
          <a:xfrm>
            <a:off x="8686800" y="5207000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64" name="Rectangle 219"/>
          <p:cNvSpPr>
            <a:spLocks noChangeArrowheads="1"/>
          </p:cNvSpPr>
          <p:nvPr/>
        </p:nvSpPr>
        <p:spPr bwMode="auto">
          <a:xfrm>
            <a:off x="711200" y="5199063"/>
            <a:ext cx="15875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220"/>
          <p:cNvSpPr>
            <a:spLocks noChangeShapeType="1"/>
          </p:cNvSpPr>
          <p:nvPr/>
        </p:nvSpPr>
        <p:spPr bwMode="auto">
          <a:xfrm>
            <a:off x="711200" y="5199063"/>
            <a:ext cx="1588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Rectangle 221"/>
          <p:cNvSpPr>
            <a:spLocks noChangeArrowheads="1"/>
          </p:cNvSpPr>
          <p:nvPr/>
        </p:nvSpPr>
        <p:spPr bwMode="auto">
          <a:xfrm>
            <a:off x="1987550" y="5199063"/>
            <a:ext cx="17463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222"/>
          <p:cNvSpPr>
            <a:spLocks noChangeShapeType="1"/>
          </p:cNvSpPr>
          <p:nvPr/>
        </p:nvSpPr>
        <p:spPr bwMode="auto">
          <a:xfrm>
            <a:off x="1987550" y="5199063"/>
            <a:ext cx="1588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Rectangle 223"/>
          <p:cNvSpPr>
            <a:spLocks noChangeArrowheads="1"/>
          </p:cNvSpPr>
          <p:nvPr/>
        </p:nvSpPr>
        <p:spPr bwMode="auto">
          <a:xfrm>
            <a:off x="6043613" y="5199063"/>
            <a:ext cx="15875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224"/>
          <p:cNvSpPr>
            <a:spLocks noChangeShapeType="1"/>
          </p:cNvSpPr>
          <p:nvPr/>
        </p:nvSpPr>
        <p:spPr bwMode="auto">
          <a:xfrm>
            <a:off x="6043613" y="5199063"/>
            <a:ext cx="1587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Rectangle 225"/>
          <p:cNvSpPr>
            <a:spLocks noChangeArrowheads="1"/>
          </p:cNvSpPr>
          <p:nvPr/>
        </p:nvSpPr>
        <p:spPr bwMode="auto">
          <a:xfrm>
            <a:off x="6719888" y="5199063"/>
            <a:ext cx="17462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226"/>
          <p:cNvSpPr>
            <a:spLocks noChangeShapeType="1"/>
          </p:cNvSpPr>
          <p:nvPr/>
        </p:nvSpPr>
        <p:spPr bwMode="auto">
          <a:xfrm>
            <a:off x="6719888" y="5199063"/>
            <a:ext cx="1587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Rectangle 227"/>
          <p:cNvSpPr>
            <a:spLocks noChangeArrowheads="1"/>
          </p:cNvSpPr>
          <p:nvPr/>
        </p:nvSpPr>
        <p:spPr bwMode="auto">
          <a:xfrm>
            <a:off x="7661275" y="5199063"/>
            <a:ext cx="17463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Line 228"/>
          <p:cNvSpPr>
            <a:spLocks noChangeShapeType="1"/>
          </p:cNvSpPr>
          <p:nvPr/>
        </p:nvSpPr>
        <p:spPr bwMode="auto">
          <a:xfrm>
            <a:off x="7661275" y="5199063"/>
            <a:ext cx="1588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Rectangle 229"/>
          <p:cNvSpPr>
            <a:spLocks noChangeArrowheads="1"/>
          </p:cNvSpPr>
          <p:nvPr/>
        </p:nvSpPr>
        <p:spPr bwMode="auto">
          <a:xfrm>
            <a:off x="8602663" y="5199063"/>
            <a:ext cx="17462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230"/>
          <p:cNvSpPr>
            <a:spLocks noChangeShapeType="1"/>
          </p:cNvSpPr>
          <p:nvPr/>
        </p:nvSpPr>
        <p:spPr bwMode="auto">
          <a:xfrm>
            <a:off x="8602663" y="5199063"/>
            <a:ext cx="1587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Rectangle 231"/>
          <p:cNvSpPr>
            <a:spLocks noChangeArrowheads="1"/>
          </p:cNvSpPr>
          <p:nvPr/>
        </p:nvSpPr>
        <p:spPr bwMode="auto">
          <a:xfrm>
            <a:off x="620713" y="5475288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77" name="Rectangle 232"/>
          <p:cNvSpPr>
            <a:spLocks noChangeArrowheads="1"/>
          </p:cNvSpPr>
          <p:nvPr/>
        </p:nvSpPr>
        <p:spPr bwMode="auto">
          <a:xfrm>
            <a:off x="796925" y="5475288"/>
            <a:ext cx="11541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    1</a:t>
            </a:r>
            <a:endParaRPr lang="en-US"/>
          </a:p>
        </p:txBody>
      </p:sp>
      <p:sp>
        <p:nvSpPr>
          <p:cNvPr id="49178" name="Rectangle 233"/>
          <p:cNvSpPr>
            <a:spLocks noChangeArrowheads="1"/>
          </p:cNvSpPr>
          <p:nvPr/>
        </p:nvSpPr>
        <p:spPr bwMode="auto">
          <a:xfrm>
            <a:off x="1828800" y="5475288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79" name="Rectangle 234"/>
          <p:cNvSpPr>
            <a:spLocks noChangeArrowheads="1"/>
          </p:cNvSpPr>
          <p:nvPr/>
        </p:nvSpPr>
        <p:spPr bwMode="auto">
          <a:xfrm>
            <a:off x="2071688" y="5475288"/>
            <a:ext cx="25114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Computer Equipment</a:t>
            </a:r>
            <a:endParaRPr lang="en-US"/>
          </a:p>
        </p:txBody>
      </p:sp>
      <p:sp>
        <p:nvSpPr>
          <p:cNvPr id="49180" name="Rectangle 235"/>
          <p:cNvSpPr>
            <a:spLocks noChangeArrowheads="1"/>
          </p:cNvSpPr>
          <p:nvPr/>
        </p:nvSpPr>
        <p:spPr bwMode="auto">
          <a:xfrm>
            <a:off x="4440238" y="5475288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81" name="Rectangle 236"/>
          <p:cNvSpPr>
            <a:spLocks noChangeArrowheads="1"/>
          </p:cNvSpPr>
          <p:nvPr/>
        </p:nvSpPr>
        <p:spPr bwMode="auto">
          <a:xfrm>
            <a:off x="6126163" y="5475288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82" name="Rectangle 237"/>
          <p:cNvSpPr>
            <a:spLocks noChangeArrowheads="1"/>
          </p:cNvSpPr>
          <p:nvPr/>
        </p:nvSpPr>
        <p:spPr bwMode="auto">
          <a:xfrm>
            <a:off x="7015163" y="5475288"/>
            <a:ext cx="7032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7,000</a:t>
            </a:r>
            <a:endParaRPr lang="en-US"/>
          </a:p>
        </p:txBody>
      </p:sp>
      <p:sp>
        <p:nvSpPr>
          <p:cNvPr id="49183" name="Rectangle 238"/>
          <p:cNvSpPr>
            <a:spLocks noChangeArrowheads="1"/>
          </p:cNvSpPr>
          <p:nvPr/>
        </p:nvSpPr>
        <p:spPr bwMode="auto">
          <a:xfrm>
            <a:off x="7594600" y="5475288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84" name="Rectangle 239"/>
          <p:cNvSpPr>
            <a:spLocks noChangeArrowheads="1"/>
          </p:cNvSpPr>
          <p:nvPr/>
        </p:nvSpPr>
        <p:spPr bwMode="auto">
          <a:xfrm>
            <a:off x="8535988" y="5475288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85" name="Rectangle 240"/>
          <p:cNvSpPr>
            <a:spLocks noChangeArrowheads="1"/>
          </p:cNvSpPr>
          <p:nvPr/>
        </p:nvSpPr>
        <p:spPr bwMode="auto">
          <a:xfrm>
            <a:off x="8686800" y="5475288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86" name="Rectangle 241"/>
          <p:cNvSpPr>
            <a:spLocks noChangeArrowheads="1"/>
          </p:cNvSpPr>
          <p:nvPr/>
        </p:nvSpPr>
        <p:spPr bwMode="auto">
          <a:xfrm>
            <a:off x="711200" y="5467350"/>
            <a:ext cx="15875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7" name="Line 242"/>
          <p:cNvSpPr>
            <a:spLocks noChangeShapeType="1"/>
          </p:cNvSpPr>
          <p:nvPr/>
        </p:nvSpPr>
        <p:spPr bwMode="auto">
          <a:xfrm>
            <a:off x="711200" y="5467350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8" name="Rectangle 243"/>
          <p:cNvSpPr>
            <a:spLocks noChangeArrowheads="1"/>
          </p:cNvSpPr>
          <p:nvPr/>
        </p:nvSpPr>
        <p:spPr bwMode="auto">
          <a:xfrm>
            <a:off x="1987550" y="5467350"/>
            <a:ext cx="17463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9" name="Line 244"/>
          <p:cNvSpPr>
            <a:spLocks noChangeShapeType="1"/>
          </p:cNvSpPr>
          <p:nvPr/>
        </p:nvSpPr>
        <p:spPr bwMode="auto">
          <a:xfrm>
            <a:off x="1987550" y="5467350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0" name="Rectangle 245"/>
          <p:cNvSpPr>
            <a:spLocks noChangeArrowheads="1"/>
          </p:cNvSpPr>
          <p:nvPr/>
        </p:nvSpPr>
        <p:spPr bwMode="auto">
          <a:xfrm>
            <a:off x="6043613" y="5467350"/>
            <a:ext cx="15875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1" name="Line 246"/>
          <p:cNvSpPr>
            <a:spLocks noChangeShapeType="1"/>
          </p:cNvSpPr>
          <p:nvPr/>
        </p:nvSpPr>
        <p:spPr bwMode="auto">
          <a:xfrm>
            <a:off x="6043613" y="5467350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2" name="Rectangle 247"/>
          <p:cNvSpPr>
            <a:spLocks noChangeArrowheads="1"/>
          </p:cNvSpPr>
          <p:nvPr/>
        </p:nvSpPr>
        <p:spPr bwMode="auto">
          <a:xfrm>
            <a:off x="6719888" y="5467350"/>
            <a:ext cx="17462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3" name="Line 248"/>
          <p:cNvSpPr>
            <a:spLocks noChangeShapeType="1"/>
          </p:cNvSpPr>
          <p:nvPr/>
        </p:nvSpPr>
        <p:spPr bwMode="auto">
          <a:xfrm>
            <a:off x="6719888" y="5467350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4" name="Rectangle 249"/>
          <p:cNvSpPr>
            <a:spLocks noChangeArrowheads="1"/>
          </p:cNvSpPr>
          <p:nvPr/>
        </p:nvSpPr>
        <p:spPr bwMode="auto">
          <a:xfrm>
            <a:off x="7661275" y="5467350"/>
            <a:ext cx="17463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5" name="Line 250"/>
          <p:cNvSpPr>
            <a:spLocks noChangeShapeType="1"/>
          </p:cNvSpPr>
          <p:nvPr/>
        </p:nvSpPr>
        <p:spPr bwMode="auto">
          <a:xfrm>
            <a:off x="7661275" y="5467350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6" name="Rectangle 251"/>
          <p:cNvSpPr>
            <a:spLocks noChangeArrowheads="1"/>
          </p:cNvSpPr>
          <p:nvPr/>
        </p:nvSpPr>
        <p:spPr bwMode="auto">
          <a:xfrm>
            <a:off x="8602663" y="5467350"/>
            <a:ext cx="17462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7" name="Line 252"/>
          <p:cNvSpPr>
            <a:spLocks noChangeShapeType="1"/>
          </p:cNvSpPr>
          <p:nvPr/>
        </p:nvSpPr>
        <p:spPr bwMode="auto">
          <a:xfrm>
            <a:off x="8602663" y="5467350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8" name="Rectangle 253"/>
          <p:cNvSpPr>
            <a:spLocks noChangeArrowheads="1"/>
          </p:cNvSpPr>
          <p:nvPr/>
        </p:nvSpPr>
        <p:spPr bwMode="auto">
          <a:xfrm>
            <a:off x="620713" y="5745163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199" name="Rectangle 254"/>
          <p:cNvSpPr>
            <a:spLocks noChangeArrowheads="1"/>
          </p:cNvSpPr>
          <p:nvPr/>
        </p:nvSpPr>
        <p:spPr bwMode="auto">
          <a:xfrm>
            <a:off x="796925" y="5745163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00" name="Rectangle 255"/>
          <p:cNvSpPr>
            <a:spLocks noChangeArrowheads="1"/>
          </p:cNvSpPr>
          <p:nvPr/>
        </p:nvSpPr>
        <p:spPr bwMode="auto">
          <a:xfrm>
            <a:off x="2071688" y="5745163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01" name="Rectangle 256"/>
          <p:cNvSpPr>
            <a:spLocks noChangeArrowheads="1"/>
          </p:cNvSpPr>
          <p:nvPr/>
        </p:nvSpPr>
        <p:spPr bwMode="auto">
          <a:xfrm>
            <a:off x="2136775" y="5745163"/>
            <a:ext cx="9493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Cash</a:t>
            </a:r>
            <a:endParaRPr lang="en-US"/>
          </a:p>
        </p:txBody>
      </p:sp>
      <p:sp>
        <p:nvSpPr>
          <p:cNvPr id="49202" name="Rectangle 257"/>
          <p:cNvSpPr>
            <a:spLocks noChangeArrowheads="1"/>
          </p:cNvSpPr>
          <p:nvPr/>
        </p:nvSpPr>
        <p:spPr bwMode="auto">
          <a:xfrm>
            <a:off x="2962275" y="5745163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03" name="Rectangle 258"/>
          <p:cNvSpPr>
            <a:spLocks noChangeArrowheads="1"/>
          </p:cNvSpPr>
          <p:nvPr/>
        </p:nvSpPr>
        <p:spPr bwMode="auto">
          <a:xfrm>
            <a:off x="6126163" y="5745163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04" name="Rectangle 259"/>
          <p:cNvSpPr>
            <a:spLocks noChangeArrowheads="1"/>
          </p:cNvSpPr>
          <p:nvPr/>
        </p:nvSpPr>
        <p:spPr bwMode="auto">
          <a:xfrm>
            <a:off x="7594600" y="5745163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05" name="Rectangle 260"/>
          <p:cNvSpPr>
            <a:spLocks noChangeArrowheads="1"/>
          </p:cNvSpPr>
          <p:nvPr/>
        </p:nvSpPr>
        <p:spPr bwMode="auto">
          <a:xfrm>
            <a:off x="7954963" y="5745163"/>
            <a:ext cx="7032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7,000</a:t>
            </a:r>
            <a:endParaRPr lang="en-US"/>
          </a:p>
        </p:txBody>
      </p:sp>
      <p:sp>
        <p:nvSpPr>
          <p:cNvPr id="49206" name="Rectangle 261"/>
          <p:cNvSpPr>
            <a:spLocks noChangeArrowheads="1"/>
          </p:cNvSpPr>
          <p:nvPr/>
        </p:nvSpPr>
        <p:spPr bwMode="auto">
          <a:xfrm>
            <a:off x="8535988" y="5745163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07" name="Rectangle 262"/>
          <p:cNvSpPr>
            <a:spLocks noChangeArrowheads="1"/>
          </p:cNvSpPr>
          <p:nvPr/>
        </p:nvSpPr>
        <p:spPr bwMode="auto">
          <a:xfrm>
            <a:off x="8686800" y="5745163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08" name="Rectangle 263"/>
          <p:cNvSpPr>
            <a:spLocks noChangeArrowheads="1"/>
          </p:cNvSpPr>
          <p:nvPr/>
        </p:nvSpPr>
        <p:spPr bwMode="auto">
          <a:xfrm>
            <a:off x="711200" y="5737225"/>
            <a:ext cx="15875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9" name="Line 264"/>
          <p:cNvSpPr>
            <a:spLocks noChangeShapeType="1"/>
          </p:cNvSpPr>
          <p:nvPr/>
        </p:nvSpPr>
        <p:spPr bwMode="auto">
          <a:xfrm>
            <a:off x="711200" y="5737225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0" name="Rectangle 265"/>
          <p:cNvSpPr>
            <a:spLocks noChangeArrowheads="1"/>
          </p:cNvSpPr>
          <p:nvPr/>
        </p:nvSpPr>
        <p:spPr bwMode="auto">
          <a:xfrm>
            <a:off x="1987550" y="5737225"/>
            <a:ext cx="17463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1" name="Line 266"/>
          <p:cNvSpPr>
            <a:spLocks noChangeShapeType="1"/>
          </p:cNvSpPr>
          <p:nvPr/>
        </p:nvSpPr>
        <p:spPr bwMode="auto">
          <a:xfrm>
            <a:off x="1987550" y="5737225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2" name="Rectangle 267"/>
          <p:cNvSpPr>
            <a:spLocks noChangeArrowheads="1"/>
          </p:cNvSpPr>
          <p:nvPr/>
        </p:nvSpPr>
        <p:spPr bwMode="auto">
          <a:xfrm>
            <a:off x="6043613" y="5737225"/>
            <a:ext cx="15875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3" name="Line 268"/>
          <p:cNvSpPr>
            <a:spLocks noChangeShapeType="1"/>
          </p:cNvSpPr>
          <p:nvPr/>
        </p:nvSpPr>
        <p:spPr bwMode="auto">
          <a:xfrm>
            <a:off x="6043613" y="5737225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4" name="Rectangle 269"/>
          <p:cNvSpPr>
            <a:spLocks noChangeArrowheads="1"/>
          </p:cNvSpPr>
          <p:nvPr/>
        </p:nvSpPr>
        <p:spPr bwMode="auto">
          <a:xfrm>
            <a:off x="6719888" y="5737225"/>
            <a:ext cx="17462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5" name="Line 270"/>
          <p:cNvSpPr>
            <a:spLocks noChangeShapeType="1"/>
          </p:cNvSpPr>
          <p:nvPr/>
        </p:nvSpPr>
        <p:spPr bwMode="auto">
          <a:xfrm>
            <a:off x="6719888" y="5737225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6" name="Rectangle 271"/>
          <p:cNvSpPr>
            <a:spLocks noChangeArrowheads="1"/>
          </p:cNvSpPr>
          <p:nvPr/>
        </p:nvSpPr>
        <p:spPr bwMode="auto">
          <a:xfrm>
            <a:off x="7661275" y="5737225"/>
            <a:ext cx="17463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7" name="Line 272"/>
          <p:cNvSpPr>
            <a:spLocks noChangeShapeType="1"/>
          </p:cNvSpPr>
          <p:nvPr/>
        </p:nvSpPr>
        <p:spPr bwMode="auto">
          <a:xfrm>
            <a:off x="7661275" y="5737225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8" name="Rectangle 273"/>
          <p:cNvSpPr>
            <a:spLocks noChangeArrowheads="1"/>
          </p:cNvSpPr>
          <p:nvPr/>
        </p:nvSpPr>
        <p:spPr bwMode="auto">
          <a:xfrm>
            <a:off x="8602663" y="5737225"/>
            <a:ext cx="17462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9" name="Line 274"/>
          <p:cNvSpPr>
            <a:spLocks noChangeShapeType="1"/>
          </p:cNvSpPr>
          <p:nvPr/>
        </p:nvSpPr>
        <p:spPr bwMode="auto">
          <a:xfrm>
            <a:off x="8602663" y="5737225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20" name="Rectangle 275"/>
          <p:cNvSpPr>
            <a:spLocks noChangeArrowheads="1"/>
          </p:cNvSpPr>
          <p:nvPr/>
        </p:nvSpPr>
        <p:spPr bwMode="auto">
          <a:xfrm>
            <a:off x="620713" y="6015038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21" name="Rectangle 276"/>
          <p:cNvSpPr>
            <a:spLocks noChangeArrowheads="1"/>
          </p:cNvSpPr>
          <p:nvPr/>
        </p:nvSpPr>
        <p:spPr bwMode="auto">
          <a:xfrm>
            <a:off x="796925" y="6015038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22" name="Rectangle 277"/>
          <p:cNvSpPr>
            <a:spLocks noChangeArrowheads="1"/>
          </p:cNvSpPr>
          <p:nvPr/>
        </p:nvSpPr>
        <p:spPr bwMode="auto">
          <a:xfrm>
            <a:off x="2071688" y="6015038"/>
            <a:ext cx="3744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(pembelian peralatan secara</a:t>
            </a:r>
            <a:endParaRPr lang="en-US"/>
          </a:p>
        </p:txBody>
      </p:sp>
      <p:sp>
        <p:nvSpPr>
          <p:cNvPr id="49223" name="Rectangle 278"/>
          <p:cNvSpPr>
            <a:spLocks noChangeArrowheads="1"/>
          </p:cNvSpPr>
          <p:nvPr/>
        </p:nvSpPr>
        <p:spPr bwMode="auto">
          <a:xfrm>
            <a:off x="5600700" y="6015038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24" name="Rectangle 279"/>
          <p:cNvSpPr>
            <a:spLocks noChangeArrowheads="1"/>
          </p:cNvSpPr>
          <p:nvPr/>
        </p:nvSpPr>
        <p:spPr bwMode="auto">
          <a:xfrm>
            <a:off x="6126163" y="6015038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25" name="Rectangle 280"/>
          <p:cNvSpPr>
            <a:spLocks noChangeArrowheads="1"/>
          </p:cNvSpPr>
          <p:nvPr/>
        </p:nvSpPr>
        <p:spPr bwMode="auto">
          <a:xfrm>
            <a:off x="7594600" y="6015038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26" name="Rectangle 281"/>
          <p:cNvSpPr>
            <a:spLocks noChangeArrowheads="1"/>
          </p:cNvSpPr>
          <p:nvPr/>
        </p:nvSpPr>
        <p:spPr bwMode="auto">
          <a:xfrm>
            <a:off x="8535988" y="6015038"/>
            <a:ext cx="1762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27" name="Rectangle 282"/>
          <p:cNvSpPr>
            <a:spLocks noChangeArrowheads="1"/>
          </p:cNvSpPr>
          <p:nvPr/>
        </p:nvSpPr>
        <p:spPr bwMode="auto">
          <a:xfrm>
            <a:off x="8686800" y="6015038"/>
            <a:ext cx="1762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28" name="Rectangle 283"/>
          <p:cNvSpPr>
            <a:spLocks noChangeArrowheads="1"/>
          </p:cNvSpPr>
          <p:nvPr/>
        </p:nvSpPr>
        <p:spPr bwMode="auto">
          <a:xfrm>
            <a:off x="711200" y="6007100"/>
            <a:ext cx="15875" cy="268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29" name="Line 284"/>
          <p:cNvSpPr>
            <a:spLocks noChangeShapeType="1"/>
          </p:cNvSpPr>
          <p:nvPr/>
        </p:nvSpPr>
        <p:spPr bwMode="auto">
          <a:xfrm>
            <a:off x="711200" y="6007100"/>
            <a:ext cx="1588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0" name="Rectangle 285"/>
          <p:cNvSpPr>
            <a:spLocks noChangeArrowheads="1"/>
          </p:cNvSpPr>
          <p:nvPr/>
        </p:nvSpPr>
        <p:spPr bwMode="auto">
          <a:xfrm>
            <a:off x="1987550" y="6007100"/>
            <a:ext cx="17463" cy="268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1" name="Line 286"/>
          <p:cNvSpPr>
            <a:spLocks noChangeShapeType="1"/>
          </p:cNvSpPr>
          <p:nvPr/>
        </p:nvSpPr>
        <p:spPr bwMode="auto">
          <a:xfrm>
            <a:off x="1987550" y="6007100"/>
            <a:ext cx="1588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2" name="Rectangle 287"/>
          <p:cNvSpPr>
            <a:spLocks noChangeArrowheads="1"/>
          </p:cNvSpPr>
          <p:nvPr/>
        </p:nvSpPr>
        <p:spPr bwMode="auto">
          <a:xfrm>
            <a:off x="6043613" y="6007100"/>
            <a:ext cx="15875" cy="268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3" name="Line 288"/>
          <p:cNvSpPr>
            <a:spLocks noChangeShapeType="1"/>
          </p:cNvSpPr>
          <p:nvPr/>
        </p:nvSpPr>
        <p:spPr bwMode="auto">
          <a:xfrm>
            <a:off x="6043613" y="6007100"/>
            <a:ext cx="1587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4" name="Rectangle 289"/>
          <p:cNvSpPr>
            <a:spLocks noChangeArrowheads="1"/>
          </p:cNvSpPr>
          <p:nvPr/>
        </p:nvSpPr>
        <p:spPr bwMode="auto">
          <a:xfrm>
            <a:off x="6719888" y="6007100"/>
            <a:ext cx="17462" cy="268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5" name="Line 290"/>
          <p:cNvSpPr>
            <a:spLocks noChangeShapeType="1"/>
          </p:cNvSpPr>
          <p:nvPr/>
        </p:nvSpPr>
        <p:spPr bwMode="auto">
          <a:xfrm>
            <a:off x="6719888" y="6007100"/>
            <a:ext cx="1587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6" name="Rectangle 291"/>
          <p:cNvSpPr>
            <a:spLocks noChangeArrowheads="1"/>
          </p:cNvSpPr>
          <p:nvPr/>
        </p:nvSpPr>
        <p:spPr bwMode="auto">
          <a:xfrm>
            <a:off x="7661275" y="6007100"/>
            <a:ext cx="17463" cy="268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7" name="Line 292"/>
          <p:cNvSpPr>
            <a:spLocks noChangeShapeType="1"/>
          </p:cNvSpPr>
          <p:nvPr/>
        </p:nvSpPr>
        <p:spPr bwMode="auto">
          <a:xfrm>
            <a:off x="7661275" y="6007100"/>
            <a:ext cx="1588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8" name="Rectangle 293"/>
          <p:cNvSpPr>
            <a:spLocks noChangeArrowheads="1"/>
          </p:cNvSpPr>
          <p:nvPr/>
        </p:nvSpPr>
        <p:spPr bwMode="auto">
          <a:xfrm>
            <a:off x="8602663" y="6007100"/>
            <a:ext cx="17462" cy="268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9" name="Line 294"/>
          <p:cNvSpPr>
            <a:spLocks noChangeShapeType="1"/>
          </p:cNvSpPr>
          <p:nvPr/>
        </p:nvSpPr>
        <p:spPr bwMode="auto">
          <a:xfrm>
            <a:off x="8602663" y="6007100"/>
            <a:ext cx="1587" cy="268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0" name="Rectangle 295"/>
          <p:cNvSpPr>
            <a:spLocks noChangeArrowheads="1"/>
          </p:cNvSpPr>
          <p:nvPr/>
        </p:nvSpPr>
        <p:spPr bwMode="auto">
          <a:xfrm>
            <a:off x="620713" y="6283325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41" name="Rectangle 296"/>
          <p:cNvSpPr>
            <a:spLocks noChangeArrowheads="1"/>
          </p:cNvSpPr>
          <p:nvPr/>
        </p:nvSpPr>
        <p:spPr bwMode="auto">
          <a:xfrm>
            <a:off x="796925" y="6283325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42" name="Rectangle 297"/>
          <p:cNvSpPr>
            <a:spLocks noChangeArrowheads="1"/>
          </p:cNvSpPr>
          <p:nvPr/>
        </p:nvSpPr>
        <p:spPr bwMode="auto">
          <a:xfrm>
            <a:off x="2071688" y="6283325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tunai)</a:t>
            </a:r>
            <a:endParaRPr lang="en-US"/>
          </a:p>
        </p:txBody>
      </p:sp>
      <p:sp>
        <p:nvSpPr>
          <p:cNvPr id="49243" name="Rectangle 298"/>
          <p:cNvSpPr>
            <a:spLocks noChangeArrowheads="1"/>
          </p:cNvSpPr>
          <p:nvPr/>
        </p:nvSpPr>
        <p:spPr bwMode="auto">
          <a:xfrm>
            <a:off x="3324225" y="6283325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44" name="Rectangle 299"/>
          <p:cNvSpPr>
            <a:spLocks noChangeArrowheads="1"/>
          </p:cNvSpPr>
          <p:nvPr/>
        </p:nvSpPr>
        <p:spPr bwMode="auto">
          <a:xfrm>
            <a:off x="6126163" y="6283325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45" name="Rectangle 300"/>
          <p:cNvSpPr>
            <a:spLocks noChangeArrowheads="1"/>
          </p:cNvSpPr>
          <p:nvPr/>
        </p:nvSpPr>
        <p:spPr bwMode="auto">
          <a:xfrm>
            <a:off x="7594600" y="6283325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46" name="Rectangle 301"/>
          <p:cNvSpPr>
            <a:spLocks noChangeArrowheads="1"/>
          </p:cNvSpPr>
          <p:nvPr/>
        </p:nvSpPr>
        <p:spPr bwMode="auto">
          <a:xfrm>
            <a:off x="8535988" y="6283325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47" name="Rectangle 302"/>
          <p:cNvSpPr>
            <a:spLocks noChangeArrowheads="1"/>
          </p:cNvSpPr>
          <p:nvPr/>
        </p:nvSpPr>
        <p:spPr bwMode="auto">
          <a:xfrm>
            <a:off x="8686800" y="6283325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48" name="Rectangle 303"/>
          <p:cNvSpPr>
            <a:spLocks noChangeArrowheads="1"/>
          </p:cNvSpPr>
          <p:nvPr/>
        </p:nvSpPr>
        <p:spPr bwMode="auto">
          <a:xfrm>
            <a:off x="711200" y="6275388"/>
            <a:ext cx="15875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9" name="Line 304"/>
          <p:cNvSpPr>
            <a:spLocks noChangeShapeType="1"/>
          </p:cNvSpPr>
          <p:nvPr/>
        </p:nvSpPr>
        <p:spPr bwMode="auto">
          <a:xfrm>
            <a:off x="711200" y="6275388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0" name="Rectangle 305"/>
          <p:cNvSpPr>
            <a:spLocks noChangeArrowheads="1"/>
          </p:cNvSpPr>
          <p:nvPr/>
        </p:nvSpPr>
        <p:spPr bwMode="auto">
          <a:xfrm>
            <a:off x="1987550" y="6275388"/>
            <a:ext cx="17463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1" name="Line 306"/>
          <p:cNvSpPr>
            <a:spLocks noChangeShapeType="1"/>
          </p:cNvSpPr>
          <p:nvPr/>
        </p:nvSpPr>
        <p:spPr bwMode="auto">
          <a:xfrm>
            <a:off x="1987550" y="6275388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2" name="Rectangle 307"/>
          <p:cNvSpPr>
            <a:spLocks noChangeArrowheads="1"/>
          </p:cNvSpPr>
          <p:nvPr/>
        </p:nvSpPr>
        <p:spPr bwMode="auto">
          <a:xfrm>
            <a:off x="6043613" y="6275388"/>
            <a:ext cx="15875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3" name="Line 308"/>
          <p:cNvSpPr>
            <a:spLocks noChangeShapeType="1"/>
          </p:cNvSpPr>
          <p:nvPr/>
        </p:nvSpPr>
        <p:spPr bwMode="auto">
          <a:xfrm>
            <a:off x="6043613" y="6275388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4" name="Rectangle 309"/>
          <p:cNvSpPr>
            <a:spLocks noChangeArrowheads="1"/>
          </p:cNvSpPr>
          <p:nvPr/>
        </p:nvSpPr>
        <p:spPr bwMode="auto">
          <a:xfrm>
            <a:off x="6719888" y="6275388"/>
            <a:ext cx="17462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5" name="Line 310"/>
          <p:cNvSpPr>
            <a:spLocks noChangeShapeType="1"/>
          </p:cNvSpPr>
          <p:nvPr/>
        </p:nvSpPr>
        <p:spPr bwMode="auto">
          <a:xfrm>
            <a:off x="6719888" y="6275388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6" name="Rectangle 311"/>
          <p:cNvSpPr>
            <a:spLocks noChangeArrowheads="1"/>
          </p:cNvSpPr>
          <p:nvPr/>
        </p:nvSpPr>
        <p:spPr bwMode="auto">
          <a:xfrm>
            <a:off x="7661275" y="6275388"/>
            <a:ext cx="17463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7" name="Line 312"/>
          <p:cNvSpPr>
            <a:spLocks noChangeShapeType="1"/>
          </p:cNvSpPr>
          <p:nvPr/>
        </p:nvSpPr>
        <p:spPr bwMode="auto">
          <a:xfrm>
            <a:off x="7661275" y="6275388"/>
            <a:ext cx="1588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8" name="Rectangle 313"/>
          <p:cNvSpPr>
            <a:spLocks noChangeArrowheads="1"/>
          </p:cNvSpPr>
          <p:nvPr/>
        </p:nvSpPr>
        <p:spPr bwMode="auto">
          <a:xfrm>
            <a:off x="8602663" y="6275388"/>
            <a:ext cx="17462" cy="269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9" name="Line 314"/>
          <p:cNvSpPr>
            <a:spLocks noChangeShapeType="1"/>
          </p:cNvSpPr>
          <p:nvPr/>
        </p:nvSpPr>
        <p:spPr bwMode="auto">
          <a:xfrm>
            <a:off x="8602663" y="6275388"/>
            <a:ext cx="1587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60" name="Rectangle 315"/>
          <p:cNvSpPr>
            <a:spLocks noChangeArrowheads="1"/>
          </p:cNvSpPr>
          <p:nvPr/>
        </p:nvSpPr>
        <p:spPr bwMode="auto">
          <a:xfrm>
            <a:off x="620713" y="6553200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61" name="Rectangle 316"/>
          <p:cNvSpPr>
            <a:spLocks noChangeArrowheads="1"/>
          </p:cNvSpPr>
          <p:nvPr/>
        </p:nvSpPr>
        <p:spPr bwMode="auto">
          <a:xfrm>
            <a:off x="796925" y="6553200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62" name="Rectangle 317"/>
          <p:cNvSpPr>
            <a:spLocks noChangeArrowheads="1"/>
          </p:cNvSpPr>
          <p:nvPr/>
        </p:nvSpPr>
        <p:spPr bwMode="auto">
          <a:xfrm>
            <a:off x="2071688" y="6553200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63" name="Rectangle 318"/>
          <p:cNvSpPr>
            <a:spLocks noChangeArrowheads="1"/>
          </p:cNvSpPr>
          <p:nvPr/>
        </p:nvSpPr>
        <p:spPr bwMode="auto">
          <a:xfrm>
            <a:off x="6126163" y="6553200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64" name="Rectangle 319"/>
          <p:cNvSpPr>
            <a:spLocks noChangeArrowheads="1"/>
          </p:cNvSpPr>
          <p:nvPr/>
        </p:nvSpPr>
        <p:spPr bwMode="auto">
          <a:xfrm>
            <a:off x="7594600" y="6553200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65" name="Rectangle 320"/>
          <p:cNvSpPr>
            <a:spLocks noChangeArrowheads="1"/>
          </p:cNvSpPr>
          <p:nvPr/>
        </p:nvSpPr>
        <p:spPr bwMode="auto">
          <a:xfrm>
            <a:off x="8535988" y="6553200"/>
            <a:ext cx="1762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66" name="Rectangle 321"/>
          <p:cNvSpPr>
            <a:spLocks noChangeArrowheads="1"/>
          </p:cNvSpPr>
          <p:nvPr/>
        </p:nvSpPr>
        <p:spPr bwMode="auto">
          <a:xfrm>
            <a:off x="8686800" y="6553200"/>
            <a:ext cx="1762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49267" name="Rectangle 322"/>
          <p:cNvSpPr>
            <a:spLocks noChangeArrowheads="1"/>
          </p:cNvSpPr>
          <p:nvPr/>
        </p:nvSpPr>
        <p:spPr bwMode="auto">
          <a:xfrm>
            <a:off x="711200" y="6545263"/>
            <a:ext cx="15875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68" name="Line 323"/>
          <p:cNvSpPr>
            <a:spLocks noChangeShapeType="1"/>
          </p:cNvSpPr>
          <p:nvPr/>
        </p:nvSpPr>
        <p:spPr bwMode="auto">
          <a:xfrm>
            <a:off x="711200" y="6545263"/>
            <a:ext cx="1588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69" name="Rectangle 324"/>
          <p:cNvSpPr>
            <a:spLocks noChangeArrowheads="1"/>
          </p:cNvSpPr>
          <p:nvPr/>
        </p:nvSpPr>
        <p:spPr bwMode="auto">
          <a:xfrm>
            <a:off x="711200" y="68135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0" name="Line 325"/>
          <p:cNvSpPr>
            <a:spLocks noChangeShapeType="1"/>
          </p:cNvSpPr>
          <p:nvPr/>
        </p:nvSpPr>
        <p:spPr bwMode="auto">
          <a:xfrm>
            <a:off x="711200" y="68135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1" name="Line 326"/>
          <p:cNvSpPr>
            <a:spLocks noChangeShapeType="1"/>
          </p:cNvSpPr>
          <p:nvPr/>
        </p:nvSpPr>
        <p:spPr bwMode="auto">
          <a:xfrm>
            <a:off x="711200" y="68135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2" name="Rectangle 327"/>
          <p:cNvSpPr>
            <a:spLocks noChangeArrowheads="1"/>
          </p:cNvSpPr>
          <p:nvPr/>
        </p:nvSpPr>
        <p:spPr bwMode="auto">
          <a:xfrm>
            <a:off x="711200" y="68135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3" name="Line 328"/>
          <p:cNvSpPr>
            <a:spLocks noChangeShapeType="1"/>
          </p:cNvSpPr>
          <p:nvPr/>
        </p:nvSpPr>
        <p:spPr bwMode="auto">
          <a:xfrm>
            <a:off x="711200" y="68135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4" name="Line 329"/>
          <p:cNvSpPr>
            <a:spLocks noChangeShapeType="1"/>
          </p:cNvSpPr>
          <p:nvPr/>
        </p:nvSpPr>
        <p:spPr bwMode="auto">
          <a:xfrm>
            <a:off x="711200" y="68135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5" name="Rectangle 330"/>
          <p:cNvSpPr>
            <a:spLocks noChangeArrowheads="1"/>
          </p:cNvSpPr>
          <p:nvPr/>
        </p:nvSpPr>
        <p:spPr bwMode="auto">
          <a:xfrm>
            <a:off x="727075" y="6813550"/>
            <a:ext cx="12604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6" name="Line 331"/>
          <p:cNvSpPr>
            <a:spLocks noChangeShapeType="1"/>
          </p:cNvSpPr>
          <p:nvPr/>
        </p:nvSpPr>
        <p:spPr bwMode="auto">
          <a:xfrm>
            <a:off x="727075" y="6813550"/>
            <a:ext cx="12604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7" name="Rectangle 332"/>
          <p:cNvSpPr>
            <a:spLocks noChangeArrowheads="1"/>
          </p:cNvSpPr>
          <p:nvPr/>
        </p:nvSpPr>
        <p:spPr bwMode="auto">
          <a:xfrm>
            <a:off x="1987550" y="6545263"/>
            <a:ext cx="17463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8" name="Line 333"/>
          <p:cNvSpPr>
            <a:spLocks noChangeShapeType="1"/>
          </p:cNvSpPr>
          <p:nvPr/>
        </p:nvSpPr>
        <p:spPr bwMode="auto">
          <a:xfrm>
            <a:off x="1987550" y="6545263"/>
            <a:ext cx="1588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9" name="Rectangle 334"/>
          <p:cNvSpPr>
            <a:spLocks noChangeArrowheads="1"/>
          </p:cNvSpPr>
          <p:nvPr/>
        </p:nvSpPr>
        <p:spPr bwMode="auto">
          <a:xfrm>
            <a:off x="1987550" y="6813550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0" name="Line 335"/>
          <p:cNvSpPr>
            <a:spLocks noChangeShapeType="1"/>
          </p:cNvSpPr>
          <p:nvPr/>
        </p:nvSpPr>
        <p:spPr bwMode="auto">
          <a:xfrm>
            <a:off x="1987550" y="68135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1" name="Line 336"/>
          <p:cNvSpPr>
            <a:spLocks noChangeShapeType="1"/>
          </p:cNvSpPr>
          <p:nvPr/>
        </p:nvSpPr>
        <p:spPr bwMode="auto">
          <a:xfrm>
            <a:off x="1987550" y="68135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2" name="Rectangle 337"/>
          <p:cNvSpPr>
            <a:spLocks noChangeArrowheads="1"/>
          </p:cNvSpPr>
          <p:nvPr/>
        </p:nvSpPr>
        <p:spPr bwMode="auto">
          <a:xfrm>
            <a:off x="2005013" y="6813550"/>
            <a:ext cx="40386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3" name="Line 338"/>
          <p:cNvSpPr>
            <a:spLocks noChangeShapeType="1"/>
          </p:cNvSpPr>
          <p:nvPr/>
        </p:nvSpPr>
        <p:spPr bwMode="auto">
          <a:xfrm>
            <a:off x="2005013" y="6813550"/>
            <a:ext cx="4038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4" name="Rectangle 339"/>
          <p:cNvSpPr>
            <a:spLocks noChangeArrowheads="1"/>
          </p:cNvSpPr>
          <p:nvPr/>
        </p:nvSpPr>
        <p:spPr bwMode="auto">
          <a:xfrm>
            <a:off x="6043613" y="6545263"/>
            <a:ext cx="15875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5" name="Line 340"/>
          <p:cNvSpPr>
            <a:spLocks noChangeShapeType="1"/>
          </p:cNvSpPr>
          <p:nvPr/>
        </p:nvSpPr>
        <p:spPr bwMode="auto">
          <a:xfrm>
            <a:off x="6043613" y="6545263"/>
            <a:ext cx="1587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6" name="Rectangle 341"/>
          <p:cNvSpPr>
            <a:spLocks noChangeArrowheads="1"/>
          </p:cNvSpPr>
          <p:nvPr/>
        </p:nvSpPr>
        <p:spPr bwMode="auto">
          <a:xfrm>
            <a:off x="6043613" y="68135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7" name="Line 342"/>
          <p:cNvSpPr>
            <a:spLocks noChangeShapeType="1"/>
          </p:cNvSpPr>
          <p:nvPr/>
        </p:nvSpPr>
        <p:spPr bwMode="auto">
          <a:xfrm>
            <a:off x="6043613" y="68135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8" name="Line 343"/>
          <p:cNvSpPr>
            <a:spLocks noChangeShapeType="1"/>
          </p:cNvSpPr>
          <p:nvPr/>
        </p:nvSpPr>
        <p:spPr bwMode="auto">
          <a:xfrm>
            <a:off x="6043613" y="681355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9" name="Rectangle 344"/>
          <p:cNvSpPr>
            <a:spLocks noChangeArrowheads="1"/>
          </p:cNvSpPr>
          <p:nvPr/>
        </p:nvSpPr>
        <p:spPr bwMode="auto">
          <a:xfrm>
            <a:off x="6059488" y="6813550"/>
            <a:ext cx="6604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0" name="Line 345"/>
          <p:cNvSpPr>
            <a:spLocks noChangeShapeType="1"/>
          </p:cNvSpPr>
          <p:nvPr/>
        </p:nvSpPr>
        <p:spPr bwMode="auto">
          <a:xfrm>
            <a:off x="6059488" y="6813550"/>
            <a:ext cx="660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1" name="Rectangle 346"/>
          <p:cNvSpPr>
            <a:spLocks noChangeArrowheads="1"/>
          </p:cNvSpPr>
          <p:nvPr/>
        </p:nvSpPr>
        <p:spPr bwMode="auto">
          <a:xfrm>
            <a:off x="6719888" y="6545263"/>
            <a:ext cx="17462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2" name="Line 347"/>
          <p:cNvSpPr>
            <a:spLocks noChangeShapeType="1"/>
          </p:cNvSpPr>
          <p:nvPr/>
        </p:nvSpPr>
        <p:spPr bwMode="auto">
          <a:xfrm>
            <a:off x="6719888" y="6545263"/>
            <a:ext cx="1587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3" name="Rectangle 348"/>
          <p:cNvSpPr>
            <a:spLocks noChangeArrowheads="1"/>
          </p:cNvSpPr>
          <p:nvPr/>
        </p:nvSpPr>
        <p:spPr bwMode="auto">
          <a:xfrm>
            <a:off x="6719888" y="6813550"/>
            <a:ext cx="1746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4" name="Line 349"/>
          <p:cNvSpPr>
            <a:spLocks noChangeShapeType="1"/>
          </p:cNvSpPr>
          <p:nvPr/>
        </p:nvSpPr>
        <p:spPr bwMode="auto">
          <a:xfrm>
            <a:off x="6719888" y="6813550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5" name="Line 350"/>
          <p:cNvSpPr>
            <a:spLocks noChangeShapeType="1"/>
          </p:cNvSpPr>
          <p:nvPr/>
        </p:nvSpPr>
        <p:spPr bwMode="auto">
          <a:xfrm>
            <a:off x="6719888" y="681355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6" name="Rectangle 351"/>
          <p:cNvSpPr>
            <a:spLocks noChangeArrowheads="1"/>
          </p:cNvSpPr>
          <p:nvPr/>
        </p:nvSpPr>
        <p:spPr bwMode="auto">
          <a:xfrm>
            <a:off x="6737350" y="6813550"/>
            <a:ext cx="923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7" name="Line 352"/>
          <p:cNvSpPr>
            <a:spLocks noChangeShapeType="1"/>
          </p:cNvSpPr>
          <p:nvPr/>
        </p:nvSpPr>
        <p:spPr bwMode="auto">
          <a:xfrm>
            <a:off x="6737350" y="6813550"/>
            <a:ext cx="92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8" name="Rectangle 353"/>
          <p:cNvSpPr>
            <a:spLocks noChangeArrowheads="1"/>
          </p:cNvSpPr>
          <p:nvPr/>
        </p:nvSpPr>
        <p:spPr bwMode="auto">
          <a:xfrm>
            <a:off x="7661275" y="6545263"/>
            <a:ext cx="17463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9" name="Line 354"/>
          <p:cNvSpPr>
            <a:spLocks noChangeShapeType="1"/>
          </p:cNvSpPr>
          <p:nvPr/>
        </p:nvSpPr>
        <p:spPr bwMode="auto">
          <a:xfrm>
            <a:off x="7661275" y="6545263"/>
            <a:ext cx="1588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0" name="Rectangle 355"/>
          <p:cNvSpPr>
            <a:spLocks noChangeArrowheads="1"/>
          </p:cNvSpPr>
          <p:nvPr/>
        </p:nvSpPr>
        <p:spPr bwMode="auto">
          <a:xfrm>
            <a:off x="7661275" y="6813550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1" name="Line 356"/>
          <p:cNvSpPr>
            <a:spLocks noChangeShapeType="1"/>
          </p:cNvSpPr>
          <p:nvPr/>
        </p:nvSpPr>
        <p:spPr bwMode="auto">
          <a:xfrm>
            <a:off x="7661275" y="68135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2" name="Line 357"/>
          <p:cNvSpPr>
            <a:spLocks noChangeShapeType="1"/>
          </p:cNvSpPr>
          <p:nvPr/>
        </p:nvSpPr>
        <p:spPr bwMode="auto">
          <a:xfrm>
            <a:off x="7661275" y="68135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3" name="Rectangle 358"/>
          <p:cNvSpPr>
            <a:spLocks noChangeArrowheads="1"/>
          </p:cNvSpPr>
          <p:nvPr/>
        </p:nvSpPr>
        <p:spPr bwMode="auto">
          <a:xfrm>
            <a:off x="7678738" y="6813550"/>
            <a:ext cx="9239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4" name="Line 359"/>
          <p:cNvSpPr>
            <a:spLocks noChangeShapeType="1"/>
          </p:cNvSpPr>
          <p:nvPr/>
        </p:nvSpPr>
        <p:spPr bwMode="auto">
          <a:xfrm>
            <a:off x="7678738" y="6813550"/>
            <a:ext cx="92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5" name="Rectangle 360"/>
          <p:cNvSpPr>
            <a:spLocks noChangeArrowheads="1"/>
          </p:cNvSpPr>
          <p:nvPr/>
        </p:nvSpPr>
        <p:spPr bwMode="auto">
          <a:xfrm>
            <a:off x="8602663" y="6545263"/>
            <a:ext cx="17462" cy="268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6" name="Line 361"/>
          <p:cNvSpPr>
            <a:spLocks noChangeShapeType="1"/>
          </p:cNvSpPr>
          <p:nvPr/>
        </p:nvSpPr>
        <p:spPr bwMode="auto">
          <a:xfrm>
            <a:off x="8602663" y="6545263"/>
            <a:ext cx="1587" cy="26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7" name="Rectangle 362"/>
          <p:cNvSpPr>
            <a:spLocks noChangeArrowheads="1"/>
          </p:cNvSpPr>
          <p:nvPr/>
        </p:nvSpPr>
        <p:spPr bwMode="auto">
          <a:xfrm>
            <a:off x="8602663" y="6813550"/>
            <a:ext cx="1746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8" name="Line 363"/>
          <p:cNvSpPr>
            <a:spLocks noChangeShapeType="1"/>
          </p:cNvSpPr>
          <p:nvPr/>
        </p:nvSpPr>
        <p:spPr bwMode="auto">
          <a:xfrm>
            <a:off x="8602663" y="6813550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9" name="Line 364"/>
          <p:cNvSpPr>
            <a:spLocks noChangeShapeType="1"/>
          </p:cNvSpPr>
          <p:nvPr/>
        </p:nvSpPr>
        <p:spPr bwMode="auto">
          <a:xfrm>
            <a:off x="8602663" y="681355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0" name="Rectangle 365"/>
          <p:cNvSpPr>
            <a:spLocks noChangeArrowheads="1"/>
          </p:cNvSpPr>
          <p:nvPr/>
        </p:nvSpPr>
        <p:spPr bwMode="auto">
          <a:xfrm>
            <a:off x="8602663" y="6813550"/>
            <a:ext cx="1746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1" name="Line 366"/>
          <p:cNvSpPr>
            <a:spLocks noChangeShapeType="1"/>
          </p:cNvSpPr>
          <p:nvPr/>
        </p:nvSpPr>
        <p:spPr bwMode="auto">
          <a:xfrm>
            <a:off x="8602663" y="6813550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2" name="Line 367"/>
          <p:cNvSpPr>
            <a:spLocks noChangeShapeType="1"/>
          </p:cNvSpPr>
          <p:nvPr/>
        </p:nvSpPr>
        <p:spPr bwMode="auto">
          <a:xfrm>
            <a:off x="8602663" y="681355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3" name="Rectangle 368"/>
          <p:cNvSpPr>
            <a:spLocks noChangeArrowheads="1"/>
          </p:cNvSpPr>
          <p:nvPr/>
        </p:nvSpPr>
        <p:spPr bwMode="auto">
          <a:xfrm>
            <a:off x="620713" y="6840538"/>
            <a:ext cx="153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49314" name="Oval 10"/>
          <p:cNvSpPr>
            <a:spLocks noChangeArrowheads="1"/>
          </p:cNvSpPr>
          <p:nvPr/>
        </p:nvSpPr>
        <p:spPr bwMode="auto">
          <a:xfrm>
            <a:off x="2133600" y="5721350"/>
            <a:ext cx="1219200" cy="3683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15" name="Oval 11"/>
          <p:cNvSpPr>
            <a:spLocks noChangeArrowheads="1"/>
          </p:cNvSpPr>
          <p:nvPr/>
        </p:nvSpPr>
        <p:spPr bwMode="auto">
          <a:xfrm>
            <a:off x="1752600" y="4349750"/>
            <a:ext cx="1219200" cy="3683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57338" y="396875"/>
            <a:ext cx="64865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TEKNIK PENJURNALAN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58850" y="1854200"/>
            <a:ext cx="7683500" cy="1284288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/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500" b="1" dirty="0" err="1"/>
              <a:t>Jumlah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rgbClr val="114FFB"/>
                </a:solidFill>
              </a:rPr>
              <a:t>debits</a:t>
            </a:r>
            <a:r>
              <a:rPr lang="en-US" sz="2500" b="1" dirty="0"/>
              <a:t> </a:t>
            </a:r>
            <a:r>
              <a:rPr lang="en-US" sz="2500" b="1" dirty="0" err="1"/>
              <a:t>dicatat</a:t>
            </a:r>
            <a:r>
              <a:rPr lang="en-US" sz="2500" b="1" dirty="0"/>
              <a:t> </a:t>
            </a:r>
            <a:r>
              <a:rPr lang="en-US" sz="2500" b="1" dirty="0" err="1"/>
              <a:t>dalam</a:t>
            </a:r>
            <a:r>
              <a:rPr lang="en-US" sz="2500" b="1" dirty="0"/>
              <a:t> </a:t>
            </a:r>
            <a:r>
              <a:rPr lang="en-US" sz="2500" b="1" dirty="0" err="1"/>
              <a:t>kolom</a:t>
            </a:r>
            <a:r>
              <a:rPr lang="en-US" sz="2500" b="1" dirty="0"/>
              <a:t> Debit </a:t>
            </a:r>
            <a:r>
              <a:rPr lang="en-US" sz="2500" b="1" dirty="0" err="1"/>
              <a:t>dan</a:t>
            </a:r>
            <a:r>
              <a:rPr lang="en-US" sz="2500" b="1" dirty="0"/>
              <a:t> </a:t>
            </a:r>
            <a:r>
              <a:rPr lang="en-US" sz="2500" b="1" dirty="0" err="1"/>
              <a:t>jumlah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chemeClr val="hlink"/>
                </a:solidFill>
              </a:rPr>
              <a:t>credits</a:t>
            </a:r>
            <a:r>
              <a:rPr lang="en-US" sz="2500" b="1" dirty="0"/>
              <a:t> </a:t>
            </a:r>
            <a:r>
              <a:rPr lang="en-US" sz="2500" b="1" dirty="0" err="1"/>
              <a:t>dicatat</a:t>
            </a:r>
            <a:r>
              <a:rPr lang="en-US" sz="2500" b="1" dirty="0"/>
              <a:t> </a:t>
            </a:r>
            <a:r>
              <a:rPr lang="en-US" sz="2500" b="1" dirty="0" err="1"/>
              <a:t>dalam</a:t>
            </a:r>
            <a:r>
              <a:rPr lang="en-US" sz="2500" b="1" dirty="0"/>
              <a:t> </a:t>
            </a:r>
            <a:r>
              <a:rPr lang="en-US" sz="2500" b="1" dirty="0" err="1"/>
              <a:t>kolom</a:t>
            </a:r>
            <a:r>
              <a:rPr lang="en-US" sz="2500" b="1" dirty="0"/>
              <a:t> </a:t>
            </a:r>
            <a:r>
              <a:rPr lang="en-US" sz="2500" b="1" dirty="0" err="1"/>
              <a:t>kredit</a:t>
            </a:r>
            <a:endParaRPr lang="en-US" sz="2500" b="1" dirty="0"/>
          </a:p>
        </p:txBody>
      </p:sp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857250" y="3392488"/>
            <a:ext cx="7924800" cy="3505200"/>
            <a:chOff x="540" y="2136"/>
            <a:chExt cx="4992" cy="2208"/>
          </a:xfrm>
        </p:grpSpPr>
        <p:sp>
          <p:nvSpPr>
            <p:cNvPr id="5130" name="Rectangle 4"/>
            <p:cNvSpPr>
              <a:spLocks noChangeArrowheads="1"/>
            </p:cNvSpPr>
            <p:nvPr/>
          </p:nvSpPr>
          <p:spPr bwMode="auto">
            <a:xfrm>
              <a:off x="540" y="2136"/>
              <a:ext cx="4992" cy="444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5"/>
            <p:cNvSpPr>
              <a:spLocks noChangeArrowheads="1"/>
            </p:cNvSpPr>
            <p:nvPr/>
          </p:nvSpPr>
          <p:spPr bwMode="auto">
            <a:xfrm>
              <a:off x="540" y="2592"/>
              <a:ext cx="4992" cy="17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22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3429000"/>
          <a:ext cx="83629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5657698" imgH="2095602" progId="Word.Document.8">
                  <p:embed/>
                </p:oleObj>
              </mc:Choice>
              <mc:Fallback>
                <p:oleObj name="Document" r:id="rId3" imgW="5657698" imgH="2095602" progId="Word.Document.8">
                  <p:embed/>
                  <p:pic>
                    <p:nvPicPr>
                      <p:cNvPr id="5122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641" b="4863"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83629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Oval 9"/>
          <p:cNvSpPr>
            <a:spLocks noChangeArrowheads="1"/>
          </p:cNvSpPr>
          <p:nvPr/>
        </p:nvSpPr>
        <p:spPr bwMode="auto">
          <a:xfrm>
            <a:off x="6884988" y="4349750"/>
            <a:ext cx="976312" cy="3683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10"/>
          <p:cNvSpPr>
            <a:spLocks noChangeArrowheads="1"/>
          </p:cNvSpPr>
          <p:nvPr/>
        </p:nvSpPr>
        <p:spPr bwMode="auto">
          <a:xfrm>
            <a:off x="6884988" y="5454650"/>
            <a:ext cx="976312" cy="3683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818438" y="4616450"/>
            <a:ext cx="976312" cy="3683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7818438" y="5721350"/>
            <a:ext cx="976312" cy="3683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28600"/>
            <a:ext cx="9601200" cy="116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BENTUK DASAR AKUN</a:t>
            </a:r>
            <a:endParaRPr lang="en-US" sz="1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1" name="Rectangle 1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591550" cy="2971800"/>
          </a:xfrm>
          <a:noFill/>
        </p:spPr>
        <p:txBody>
          <a:bodyPr lIns="96812" tIns="47612" rIns="96812" bIns="47612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yang paling </a:t>
            </a:r>
            <a:r>
              <a:rPr lang="en-US" sz="2800" b="1" dirty="0" err="1"/>
              <a:t>sederhana</a:t>
            </a:r>
            <a:r>
              <a:rPr lang="en-US" sz="2800" b="1" dirty="0"/>
              <a:t>, </a:t>
            </a:r>
            <a:r>
              <a:rPr lang="en-US" sz="2800" b="1" dirty="0" err="1"/>
              <a:t>akun</a:t>
            </a:r>
            <a:r>
              <a:rPr lang="en-US" sz="2800" b="1" dirty="0"/>
              <a:t> </a:t>
            </a:r>
            <a:r>
              <a:rPr lang="en-US" sz="2800" b="1" dirty="0" err="1"/>
              <a:t>terdiri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tiga</a:t>
            </a:r>
            <a:r>
              <a:rPr lang="en-US" sz="2800" b="1" dirty="0"/>
              <a:t> </a:t>
            </a:r>
            <a:r>
              <a:rPr lang="en-US" sz="2800" b="1" dirty="0" err="1"/>
              <a:t>bagian</a:t>
            </a:r>
            <a:r>
              <a:rPr lang="en-US" sz="2800" b="1" dirty="0"/>
              <a:t>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 b="1" dirty="0">
                <a:solidFill>
                  <a:schemeClr val="hlink"/>
                </a:solidFill>
              </a:rPr>
              <a:t>		1</a:t>
            </a:r>
            <a:r>
              <a:rPr lang="en-US" sz="2800" b="1" dirty="0"/>
              <a:t> </a:t>
            </a:r>
            <a:r>
              <a:rPr lang="en-US" sz="2800" b="1" dirty="0" err="1"/>
              <a:t>Nama</a:t>
            </a:r>
            <a:r>
              <a:rPr lang="en-US" sz="2800" b="1" dirty="0"/>
              <a:t> </a:t>
            </a:r>
            <a:r>
              <a:rPr lang="en-US" sz="2800" b="1" dirty="0" err="1"/>
              <a:t>akun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>
                <a:solidFill>
                  <a:schemeClr val="hlink"/>
                </a:solidFill>
              </a:rPr>
              <a:t>2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/>
              <a:t>kiri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debit (Dr.)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 b="1" dirty="0"/>
              <a:t>		</a:t>
            </a:r>
            <a:r>
              <a:rPr lang="en-US" sz="2800" b="1" dirty="0">
                <a:solidFill>
                  <a:schemeClr val="hlink"/>
                </a:solidFill>
              </a:rPr>
              <a:t>3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/>
              <a:t>kanan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kredit</a:t>
            </a:r>
            <a:r>
              <a:rPr lang="en-US" sz="2800" b="1" dirty="0"/>
              <a:t> (Cr.)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letak</a:t>
            </a:r>
            <a:r>
              <a:rPr lang="en-US" sz="2800" b="1" dirty="0"/>
              <a:t> bagian2 </a:t>
            </a:r>
            <a:r>
              <a:rPr lang="en-US" sz="2800" b="1" dirty="0" err="1"/>
              <a:t>akun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menyerupai</a:t>
            </a:r>
            <a:r>
              <a:rPr lang="en-US" sz="2800" b="1" dirty="0"/>
              <a:t> </a:t>
            </a:r>
            <a:r>
              <a:rPr lang="en-US" sz="2800" b="1" dirty="0" err="1"/>
              <a:t>huruf</a:t>
            </a:r>
            <a:r>
              <a:rPr lang="en-US" sz="2800" b="1" dirty="0"/>
              <a:t> T </a:t>
            </a:r>
            <a:r>
              <a:rPr lang="en-US" sz="2800" b="1" dirty="0" err="1"/>
              <a:t>maka</a:t>
            </a:r>
            <a:r>
              <a:rPr lang="en-US" sz="2800" b="1" dirty="0"/>
              <a:t> </a:t>
            </a:r>
            <a:r>
              <a:rPr lang="en-US" sz="2800" b="1" dirty="0" err="1"/>
              <a:t>disebut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rgbClr val="F60233"/>
                </a:solidFill>
              </a:rPr>
              <a:t>T account (</a:t>
            </a:r>
            <a:r>
              <a:rPr lang="en-US" sz="2800" b="1" dirty="0" err="1">
                <a:solidFill>
                  <a:srgbClr val="F60233"/>
                </a:solidFill>
              </a:rPr>
              <a:t>akun</a:t>
            </a:r>
            <a:r>
              <a:rPr lang="en-US" sz="2800" b="1" dirty="0">
                <a:solidFill>
                  <a:srgbClr val="F60233"/>
                </a:solidFill>
              </a:rPr>
              <a:t> T)</a:t>
            </a:r>
            <a:endParaRPr lang="en-US" sz="2800" b="1" dirty="0"/>
          </a:p>
        </p:txBody>
      </p:sp>
      <p:grpSp>
        <p:nvGrpSpPr>
          <p:cNvPr id="28676" name="Group 14"/>
          <p:cNvGrpSpPr>
            <a:grpSpLocks/>
          </p:cNvGrpSpPr>
          <p:nvPr/>
        </p:nvGrpSpPr>
        <p:grpSpPr bwMode="auto">
          <a:xfrm>
            <a:off x="914400" y="4800600"/>
            <a:ext cx="7810500" cy="1905000"/>
            <a:chOff x="576" y="3264"/>
            <a:chExt cx="4920" cy="1060"/>
          </a:xfrm>
        </p:grpSpPr>
        <p:sp>
          <p:nvSpPr>
            <p:cNvPr id="12291" name="Rectangle 3" descr="25%"/>
            <p:cNvSpPr>
              <a:spLocks noChangeArrowheads="1"/>
            </p:cNvSpPr>
            <p:nvPr/>
          </p:nvSpPr>
          <p:spPr bwMode="auto">
            <a:xfrm>
              <a:off x="576" y="3264"/>
              <a:ext cx="4920" cy="1060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78" name="Rectangle 4" descr="25%"/>
            <p:cNvSpPr>
              <a:spLocks noChangeArrowheads="1"/>
            </p:cNvSpPr>
            <p:nvPr/>
          </p:nvSpPr>
          <p:spPr bwMode="auto">
            <a:xfrm>
              <a:off x="1245" y="3621"/>
              <a:ext cx="1707" cy="259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lIns="96812" tIns="47612" rIns="96812" bIns="47612">
              <a:spAutoFit/>
            </a:bodyPr>
            <a:lstStyle/>
            <a:p>
              <a:pPr algn="ctr" defTabSz="960438" eaLnBrk="0" hangingPunct="0"/>
              <a:r>
                <a:rPr lang="en-US" sz="2400" b="1"/>
                <a:t>Sisi kiri (debit)</a:t>
              </a:r>
            </a:p>
          </p:txBody>
        </p:sp>
        <p:sp>
          <p:nvSpPr>
            <p:cNvPr id="28679" name="Line 6" descr="25%"/>
            <p:cNvSpPr>
              <a:spLocks noChangeShapeType="1"/>
            </p:cNvSpPr>
            <p:nvPr/>
          </p:nvSpPr>
          <p:spPr bwMode="auto">
            <a:xfrm>
              <a:off x="1089" y="3986"/>
              <a:ext cx="390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Rectangle 7" descr="25%"/>
            <p:cNvSpPr>
              <a:spLocks noChangeArrowheads="1"/>
            </p:cNvSpPr>
            <p:nvPr/>
          </p:nvSpPr>
          <p:spPr bwMode="auto">
            <a:xfrm>
              <a:off x="2445" y="3275"/>
              <a:ext cx="1183" cy="259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wrap="none" lIns="96812" tIns="47612" rIns="96812" bIns="47612">
              <a:spAutoFit/>
            </a:bodyPr>
            <a:lstStyle/>
            <a:p>
              <a:pPr algn="ctr" defTabSz="960438" eaLnBrk="0" hangingPunct="0"/>
              <a:r>
                <a:rPr lang="en-US" sz="2400" b="1"/>
                <a:t>Nama Akun</a:t>
              </a:r>
            </a:p>
          </p:txBody>
        </p:sp>
        <p:sp>
          <p:nvSpPr>
            <p:cNvPr id="28681" name="Line 8" descr="25%"/>
            <p:cNvSpPr>
              <a:spLocks noChangeShapeType="1"/>
            </p:cNvSpPr>
            <p:nvPr/>
          </p:nvSpPr>
          <p:spPr bwMode="auto">
            <a:xfrm>
              <a:off x="3034" y="3520"/>
              <a:ext cx="2" cy="77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Rectangle 9" descr="25%"/>
            <p:cNvSpPr>
              <a:spLocks noChangeArrowheads="1"/>
            </p:cNvSpPr>
            <p:nvPr/>
          </p:nvSpPr>
          <p:spPr bwMode="auto">
            <a:xfrm>
              <a:off x="3120" y="3621"/>
              <a:ext cx="1874" cy="259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lIns="96812" tIns="47612" rIns="96812" bIns="47612">
              <a:spAutoFit/>
            </a:bodyPr>
            <a:lstStyle/>
            <a:p>
              <a:pPr algn="ctr" defTabSz="960438" eaLnBrk="0" hangingPunct="0"/>
              <a:r>
                <a:rPr lang="en-US" sz="2400" b="1"/>
                <a:t>Sisi kanan (Kredit)</a:t>
              </a:r>
            </a:p>
          </p:txBody>
        </p:sp>
        <p:sp>
          <p:nvSpPr>
            <p:cNvPr id="28683" name="Rectangle 10" descr="25%"/>
            <p:cNvSpPr>
              <a:spLocks noChangeArrowheads="1"/>
            </p:cNvSpPr>
            <p:nvPr/>
          </p:nvSpPr>
          <p:spPr bwMode="auto">
            <a:xfrm>
              <a:off x="1245" y="4035"/>
              <a:ext cx="1707" cy="259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lIns="96812" tIns="47612" rIns="96812" bIns="47612">
              <a:spAutoFit/>
            </a:bodyPr>
            <a:lstStyle/>
            <a:p>
              <a:pPr algn="ctr" defTabSz="960438" eaLnBrk="0" hangingPunct="0"/>
              <a:r>
                <a:rPr lang="en-US" sz="2400" b="1"/>
                <a:t>Saldo debit</a:t>
              </a:r>
            </a:p>
          </p:txBody>
        </p:sp>
        <p:sp>
          <p:nvSpPr>
            <p:cNvPr id="28684" name="Rectangle 11" descr="25%"/>
            <p:cNvSpPr>
              <a:spLocks noChangeArrowheads="1"/>
            </p:cNvSpPr>
            <p:nvPr/>
          </p:nvSpPr>
          <p:spPr bwMode="auto">
            <a:xfrm>
              <a:off x="3203" y="4035"/>
              <a:ext cx="1708" cy="259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lIns="96812" tIns="47612" rIns="96812" bIns="47612">
              <a:spAutoFit/>
            </a:bodyPr>
            <a:lstStyle/>
            <a:p>
              <a:pPr algn="ctr" defTabSz="960438" eaLnBrk="0" hangingPunct="0"/>
              <a:r>
                <a:rPr lang="en-US" sz="2400" b="1"/>
                <a:t>Saldo kredit</a:t>
              </a:r>
            </a:p>
          </p:txBody>
        </p:sp>
        <p:sp>
          <p:nvSpPr>
            <p:cNvPr id="28685" name="Line 5" descr="25%"/>
            <p:cNvSpPr>
              <a:spLocks noChangeShapeType="1"/>
            </p:cNvSpPr>
            <p:nvPr/>
          </p:nvSpPr>
          <p:spPr bwMode="auto">
            <a:xfrm>
              <a:off x="1089" y="3526"/>
              <a:ext cx="390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57338" y="396875"/>
            <a:ext cx="64865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TEKNIK PENJURNALAN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74750" y="1862138"/>
            <a:ext cx="7251700" cy="573087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/>
          <a:lstStyle/>
          <a:p>
            <a:pPr marL="1428750" indent="-142875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penjelasan</a:t>
            </a:r>
            <a:r>
              <a:rPr lang="en-US" sz="2000" b="1" dirty="0"/>
              <a:t> </a:t>
            </a:r>
            <a:r>
              <a:rPr lang="en-US" sz="2000" b="1" dirty="0" err="1"/>
              <a:t>singkat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transaksi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endParaRPr lang="en-US" sz="2000" b="1" dirty="0"/>
          </a:p>
        </p:txBody>
      </p:sp>
      <p:grpSp>
        <p:nvGrpSpPr>
          <p:cNvPr id="6149" name="Group 13"/>
          <p:cNvGrpSpPr>
            <a:grpSpLocks/>
          </p:cNvGrpSpPr>
          <p:nvPr/>
        </p:nvGrpSpPr>
        <p:grpSpPr bwMode="auto">
          <a:xfrm>
            <a:off x="457200" y="3392488"/>
            <a:ext cx="8324850" cy="3505200"/>
            <a:chOff x="288" y="2137"/>
            <a:chExt cx="5244" cy="2208"/>
          </a:xfrm>
        </p:grpSpPr>
        <p:grpSp>
          <p:nvGrpSpPr>
            <p:cNvPr id="6152" name="Group 6"/>
            <p:cNvGrpSpPr>
              <a:grpSpLocks/>
            </p:cNvGrpSpPr>
            <p:nvPr/>
          </p:nvGrpSpPr>
          <p:grpSpPr bwMode="auto">
            <a:xfrm>
              <a:off x="540" y="2137"/>
              <a:ext cx="4992" cy="2208"/>
              <a:chOff x="540" y="2136"/>
              <a:chExt cx="4992" cy="2208"/>
            </a:xfrm>
          </p:grpSpPr>
          <p:sp>
            <p:nvSpPr>
              <p:cNvPr id="6153" name="Rectangle 4"/>
              <p:cNvSpPr>
                <a:spLocks noChangeArrowheads="1"/>
              </p:cNvSpPr>
              <p:nvPr/>
            </p:nvSpPr>
            <p:spPr bwMode="auto">
              <a:xfrm>
                <a:off x="540" y="2136"/>
                <a:ext cx="4992" cy="444"/>
              </a:xfrm>
              <a:prstGeom prst="rect">
                <a:avLst/>
              </a:prstGeom>
              <a:solidFill>
                <a:srgbClr val="FCFEB9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" name="Rectangle 5"/>
              <p:cNvSpPr>
                <a:spLocks noChangeArrowheads="1"/>
              </p:cNvSpPr>
              <p:nvPr/>
            </p:nvSpPr>
            <p:spPr bwMode="auto">
              <a:xfrm>
                <a:off x="540" y="2592"/>
                <a:ext cx="4992" cy="1752"/>
              </a:xfrm>
              <a:prstGeom prst="rect">
                <a:avLst/>
              </a:prstGeom>
              <a:solidFill>
                <a:srgbClr val="C0FEF9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6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8" y="2160"/>
            <a:ext cx="5196" cy="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Document" r:id="rId3" imgW="5657698" imgH="2095602" progId="Word.Document.8">
                    <p:embed/>
                  </p:oleObj>
                </mc:Choice>
                <mc:Fallback>
                  <p:oleObj name="Document" r:id="rId3" imgW="5657698" imgH="2095602" progId="Word.Document.8">
                    <p:embed/>
                    <p:pic>
                      <p:nvPicPr>
                        <p:cNvPr id="6146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641" b="4863"/>
                        <a:stretch>
                          <a:fillRect/>
                        </a:stretch>
                      </p:blipFill>
                      <p:spPr bwMode="auto">
                        <a:xfrm>
                          <a:off x="288" y="2160"/>
                          <a:ext cx="5196" cy="2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0" name="Oval 9"/>
          <p:cNvSpPr>
            <a:spLocks noChangeArrowheads="1"/>
          </p:cNvSpPr>
          <p:nvPr/>
        </p:nvSpPr>
        <p:spPr bwMode="auto">
          <a:xfrm>
            <a:off x="2743200" y="4800600"/>
            <a:ext cx="3378200" cy="50165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2590800" y="5715000"/>
            <a:ext cx="3530600" cy="9398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57338" y="396875"/>
            <a:ext cx="64865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TEKNIK PENJURNALAN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58850" y="1854200"/>
            <a:ext cx="7683500" cy="1284288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>
            <a:normAutofit/>
          </a:bodyPr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500" b="1" dirty="0" err="1"/>
              <a:t>Spasi</a:t>
            </a:r>
            <a:r>
              <a:rPr lang="en-US" sz="2500" b="1" dirty="0"/>
              <a:t> </a:t>
            </a:r>
            <a:r>
              <a:rPr lang="en-US" sz="2500" b="1" dirty="0" err="1"/>
              <a:t>diantara</a:t>
            </a:r>
            <a:r>
              <a:rPr lang="en-US" sz="2500" b="1" dirty="0"/>
              <a:t> ayat2 </a:t>
            </a:r>
            <a:r>
              <a:rPr lang="en-US" sz="2500" b="1" dirty="0" err="1"/>
              <a:t>jurnal</a:t>
            </a:r>
            <a:r>
              <a:rPr lang="en-US" sz="2500" b="1" dirty="0"/>
              <a:t>. </a:t>
            </a:r>
            <a:r>
              <a:rPr lang="en-US" sz="2500" b="1" dirty="0" err="1"/>
              <a:t>Spasi</a:t>
            </a:r>
            <a:r>
              <a:rPr lang="en-US" sz="2500" b="1" dirty="0"/>
              <a:t> </a:t>
            </a:r>
            <a:r>
              <a:rPr lang="en-US" sz="2500" b="1" dirty="0" err="1"/>
              <a:t>kosong</a:t>
            </a:r>
            <a:r>
              <a:rPr lang="en-US" sz="2500" b="1" dirty="0"/>
              <a:t> </a:t>
            </a:r>
            <a:r>
              <a:rPr lang="en-US" sz="2500" b="1" dirty="0" err="1"/>
              <a:t>tsb</a:t>
            </a:r>
            <a:r>
              <a:rPr lang="en-US" sz="2500" b="1" dirty="0"/>
              <a:t> </a:t>
            </a:r>
            <a:r>
              <a:rPr lang="en-US" sz="2500" b="1" dirty="0" err="1"/>
              <a:t>memisahkan</a:t>
            </a:r>
            <a:r>
              <a:rPr lang="en-US" sz="2500" b="1" dirty="0"/>
              <a:t> masing2 </a:t>
            </a:r>
            <a:r>
              <a:rPr lang="en-US" sz="2500" b="1" dirty="0" err="1"/>
              <a:t>ayat</a:t>
            </a:r>
            <a:r>
              <a:rPr lang="en-US" sz="2500" b="1" dirty="0"/>
              <a:t> </a:t>
            </a:r>
            <a:r>
              <a:rPr lang="en-US" sz="2500" b="1" dirty="0" err="1"/>
              <a:t>jurnal</a:t>
            </a:r>
            <a:r>
              <a:rPr lang="en-US" sz="2500" b="1" dirty="0"/>
              <a:t> </a:t>
            </a:r>
            <a:r>
              <a:rPr lang="en-US" sz="2500" b="1" dirty="0" err="1"/>
              <a:t>dan</a:t>
            </a:r>
            <a:r>
              <a:rPr lang="en-US" sz="2500" b="1" dirty="0"/>
              <a:t> </a:t>
            </a:r>
            <a:r>
              <a:rPr lang="en-US" sz="2500" b="1" dirty="0" err="1"/>
              <a:t>membuat</a:t>
            </a:r>
            <a:r>
              <a:rPr lang="en-US" sz="2500" b="1" dirty="0"/>
              <a:t> </a:t>
            </a:r>
            <a:r>
              <a:rPr lang="en-US" sz="2500" b="1" dirty="0" err="1"/>
              <a:t>keseluruhan</a:t>
            </a:r>
            <a:r>
              <a:rPr lang="en-US" sz="2500" b="1" dirty="0"/>
              <a:t> </a:t>
            </a:r>
            <a:r>
              <a:rPr lang="en-US" sz="2500" b="1" dirty="0" err="1"/>
              <a:t>jurnal</a:t>
            </a:r>
            <a:r>
              <a:rPr lang="en-US" sz="2500" b="1" dirty="0"/>
              <a:t> </a:t>
            </a:r>
            <a:r>
              <a:rPr lang="en-US" sz="2500" b="1" dirty="0" err="1"/>
              <a:t>dpt</a:t>
            </a:r>
            <a:r>
              <a:rPr lang="en-US" sz="2500" b="1" dirty="0"/>
              <a:t> </a:t>
            </a:r>
            <a:r>
              <a:rPr lang="en-US" sz="2500" b="1" dirty="0" err="1"/>
              <a:t>dibaca</a:t>
            </a:r>
            <a:r>
              <a:rPr lang="en-US" sz="2500" b="1" dirty="0"/>
              <a:t> dg </a:t>
            </a:r>
            <a:r>
              <a:rPr lang="en-US" sz="2500" b="1" dirty="0" err="1"/>
              <a:t>lebih</a:t>
            </a:r>
            <a:r>
              <a:rPr lang="en-US" sz="2500" b="1" dirty="0"/>
              <a:t> </a:t>
            </a:r>
            <a:r>
              <a:rPr lang="en-US" sz="2500" b="1" dirty="0" err="1"/>
              <a:t>mudah</a:t>
            </a:r>
            <a:endParaRPr lang="en-US" sz="2500" b="1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90600" y="3276600"/>
            <a:ext cx="7848600" cy="7620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990600" y="4038600"/>
            <a:ext cx="7848600" cy="2743200"/>
          </a:xfrm>
          <a:prstGeom prst="rect">
            <a:avLst/>
          </a:prstGeom>
          <a:solidFill>
            <a:srgbClr val="CCF6F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AutoShape 11"/>
          <p:cNvSpPr>
            <a:spLocks noChangeAspect="1" noChangeArrowheads="1" noTextEdit="1"/>
          </p:cNvSpPr>
          <p:nvPr/>
        </p:nvSpPr>
        <p:spPr bwMode="auto">
          <a:xfrm>
            <a:off x="1447800" y="2743200"/>
            <a:ext cx="2895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Rectangle 13"/>
          <p:cNvSpPr>
            <a:spLocks noChangeArrowheads="1"/>
          </p:cNvSpPr>
          <p:nvPr/>
        </p:nvSpPr>
        <p:spPr bwMode="auto">
          <a:xfrm>
            <a:off x="857250" y="33734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184" name="Rectangle 14"/>
          <p:cNvSpPr>
            <a:spLocks noChangeArrowheads="1"/>
          </p:cNvSpPr>
          <p:nvPr/>
        </p:nvSpPr>
        <p:spPr bwMode="auto">
          <a:xfrm>
            <a:off x="1031875" y="33734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3455988" y="3375025"/>
            <a:ext cx="2378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000000"/>
                </a:solidFill>
              </a:rPr>
              <a:t>JURNAL UMUM</a:t>
            </a:r>
            <a:endParaRPr lang="en-US"/>
          </a:p>
        </p:txBody>
      </p:sp>
      <p:sp>
        <p:nvSpPr>
          <p:cNvPr id="50186" name="Rectangle 16"/>
          <p:cNvSpPr>
            <a:spLocks noChangeArrowheads="1"/>
          </p:cNvSpPr>
          <p:nvPr/>
        </p:nvSpPr>
        <p:spPr bwMode="auto">
          <a:xfrm>
            <a:off x="6699250" y="3375025"/>
            <a:ext cx="88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187" name="Rectangle 17"/>
          <p:cNvSpPr>
            <a:spLocks noChangeArrowheads="1"/>
          </p:cNvSpPr>
          <p:nvPr/>
        </p:nvSpPr>
        <p:spPr bwMode="auto">
          <a:xfrm>
            <a:off x="8528050" y="33734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J1</a:t>
            </a:r>
            <a:endParaRPr lang="en-US"/>
          </a:p>
        </p:txBody>
      </p:sp>
      <p:sp>
        <p:nvSpPr>
          <p:cNvPr id="50188" name="Rectangle 18"/>
          <p:cNvSpPr>
            <a:spLocks noChangeArrowheads="1"/>
          </p:cNvSpPr>
          <p:nvPr/>
        </p:nvSpPr>
        <p:spPr bwMode="auto">
          <a:xfrm>
            <a:off x="8786813" y="33734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189" name="Rectangle 19"/>
          <p:cNvSpPr>
            <a:spLocks noChangeArrowheads="1"/>
          </p:cNvSpPr>
          <p:nvPr/>
        </p:nvSpPr>
        <p:spPr bwMode="auto">
          <a:xfrm>
            <a:off x="8937625" y="33734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190" name="Rectangle 20"/>
          <p:cNvSpPr>
            <a:spLocks noChangeArrowheads="1"/>
          </p:cNvSpPr>
          <p:nvPr/>
        </p:nvSpPr>
        <p:spPr bwMode="auto">
          <a:xfrm>
            <a:off x="947738" y="335280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Line 21"/>
          <p:cNvSpPr>
            <a:spLocks noChangeShapeType="1"/>
          </p:cNvSpPr>
          <p:nvPr/>
        </p:nvSpPr>
        <p:spPr bwMode="auto">
          <a:xfrm>
            <a:off x="947738" y="33528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Line 22"/>
          <p:cNvSpPr>
            <a:spLocks noChangeShapeType="1"/>
          </p:cNvSpPr>
          <p:nvPr/>
        </p:nvSpPr>
        <p:spPr bwMode="auto">
          <a:xfrm>
            <a:off x="947738" y="335280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947738" y="335280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Line 24"/>
          <p:cNvSpPr>
            <a:spLocks noChangeShapeType="1"/>
          </p:cNvSpPr>
          <p:nvPr/>
        </p:nvSpPr>
        <p:spPr bwMode="auto">
          <a:xfrm>
            <a:off x="947738" y="33528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5" name="Line 25"/>
          <p:cNvSpPr>
            <a:spLocks noChangeShapeType="1"/>
          </p:cNvSpPr>
          <p:nvPr/>
        </p:nvSpPr>
        <p:spPr bwMode="auto">
          <a:xfrm>
            <a:off x="947738" y="335280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Rectangle 26"/>
          <p:cNvSpPr>
            <a:spLocks noChangeArrowheads="1"/>
          </p:cNvSpPr>
          <p:nvPr/>
        </p:nvSpPr>
        <p:spPr bwMode="auto">
          <a:xfrm>
            <a:off x="963613" y="3352800"/>
            <a:ext cx="126365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7" name="Line 27"/>
          <p:cNvSpPr>
            <a:spLocks noChangeShapeType="1"/>
          </p:cNvSpPr>
          <p:nvPr/>
        </p:nvSpPr>
        <p:spPr bwMode="auto">
          <a:xfrm>
            <a:off x="963613" y="3352800"/>
            <a:ext cx="1263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8" name="Rectangle 28"/>
          <p:cNvSpPr>
            <a:spLocks noChangeArrowheads="1"/>
          </p:cNvSpPr>
          <p:nvPr/>
        </p:nvSpPr>
        <p:spPr bwMode="auto">
          <a:xfrm>
            <a:off x="2227263" y="335280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Line 29"/>
          <p:cNvSpPr>
            <a:spLocks noChangeShapeType="1"/>
          </p:cNvSpPr>
          <p:nvPr/>
        </p:nvSpPr>
        <p:spPr bwMode="auto">
          <a:xfrm>
            <a:off x="2227263" y="33528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0" name="Line 30"/>
          <p:cNvSpPr>
            <a:spLocks noChangeShapeType="1"/>
          </p:cNvSpPr>
          <p:nvPr/>
        </p:nvSpPr>
        <p:spPr bwMode="auto">
          <a:xfrm>
            <a:off x="2227263" y="335280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1" name="Rectangle 31"/>
          <p:cNvSpPr>
            <a:spLocks noChangeArrowheads="1"/>
          </p:cNvSpPr>
          <p:nvPr/>
        </p:nvSpPr>
        <p:spPr bwMode="auto">
          <a:xfrm>
            <a:off x="2243138" y="3352800"/>
            <a:ext cx="566261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2" name="Line 32"/>
          <p:cNvSpPr>
            <a:spLocks noChangeShapeType="1"/>
          </p:cNvSpPr>
          <p:nvPr/>
        </p:nvSpPr>
        <p:spPr bwMode="auto">
          <a:xfrm>
            <a:off x="2209800" y="3352800"/>
            <a:ext cx="5662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3" name="Rectangle 33"/>
          <p:cNvSpPr>
            <a:spLocks noChangeArrowheads="1"/>
          </p:cNvSpPr>
          <p:nvPr/>
        </p:nvSpPr>
        <p:spPr bwMode="auto">
          <a:xfrm>
            <a:off x="7905750" y="335280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Line 34"/>
          <p:cNvSpPr>
            <a:spLocks noChangeShapeType="1"/>
          </p:cNvSpPr>
          <p:nvPr/>
        </p:nvSpPr>
        <p:spPr bwMode="auto">
          <a:xfrm>
            <a:off x="7905750" y="33528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Line 35"/>
          <p:cNvSpPr>
            <a:spLocks noChangeShapeType="1"/>
          </p:cNvSpPr>
          <p:nvPr/>
        </p:nvSpPr>
        <p:spPr bwMode="auto">
          <a:xfrm>
            <a:off x="7905750" y="335280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Rectangle 36"/>
          <p:cNvSpPr>
            <a:spLocks noChangeArrowheads="1"/>
          </p:cNvSpPr>
          <p:nvPr/>
        </p:nvSpPr>
        <p:spPr bwMode="auto">
          <a:xfrm>
            <a:off x="7921625" y="3352800"/>
            <a:ext cx="9271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Line 37"/>
          <p:cNvSpPr>
            <a:spLocks noChangeShapeType="1"/>
          </p:cNvSpPr>
          <p:nvPr/>
        </p:nvSpPr>
        <p:spPr bwMode="auto">
          <a:xfrm>
            <a:off x="7921625" y="3352800"/>
            <a:ext cx="927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Rectangle 38"/>
          <p:cNvSpPr>
            <a:spLocks noChangeArrowheads="1"/>
          </p:cNvSpPr>
          <p:nvPr/>
        </p:nvSpPr>
        <p:spPr bwMode="auto">
          <a:xfrm>
            <a:off x="8848725" y="335280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9" name="Line 39"/>
          <p:cNvSpPr>
            <a:spLocks noChangeShapeType="1"/>
          </p:cNvSpPr>
          <p:nvPr/>
        </p:nvSpPr>
        <p:spPr bwMode="auto">
          <a:xfrm>
            <a:off x="8848725" y="33528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Line 40"/>
          <p:cNvSpPr>
            <a:spLocks noChangeShapeType="1"/>
          </p:cNvSpPr>
          <p:nvPr/>
        </p:nvSpPr>
        <p:spPr bwMode="auto">
          <a:xfrm>
            <a:off x="8848725" y="335280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Rectangle 41"/>
          <p:cNvSpPr>
            <a:spLocks noChangeArrowheads="1"/>
          </p:cNvSpPr>
          <p:nvPr/>
        </p:nvSpPr>
        <p:spPr bwMode="auto">
          <a:xfrm>
            <a:off x="8848725" y="335280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2" name="Line 42"/>
          <p:cNvSpPr>
            <a:spLocks noChangeShapeType="1"/>
          </p:cNvSpPr>
          <p:nvPr/>
        </p:nvSpPr>
        <p:spPr bwMode="auto">
          <a:xfrm>
            <a:off x="8848725" y="33528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3" name="Line 43"/>
          <p:cNvSpPr>
            <a:spLocks noChangeShapeType="1"/>
          </p:cNvSpPr>
          <p:nvPr/>
        </p:nvSpPr>
        <p:spPr bwMode="auto">
          <a:xfrm>
            <a:off x="8848725" y="335280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4" name="Rectangle 44"/>
          <p:cNvSpPr>
            <a:spLocks noChangeArrowheads="1"/>
          </p:cNvSpPr>
          <p:nvPr/>
        </p:nvSpPr>
        <p:spPr bwMode="auto">
          <a:xfrm>
            <a:off x="947738" y="3368675"/>
            <a:ext cx="15875" cy="376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5" name="Line 45"/>
          <p:cNvSpPr>
            <a:spLocks noChangeShapeType="1"/>
          </p:cNvSpPr>
          <p:nvPr/>
        </p:nvSpPr>
        <p:spPr bwMode="auto">
          <a:xfrm>
            <a:off x="947738" y="3368675"/>
            <a:ext cx="1587" cy="37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6" name="Rectangle 46"/>
          <p:cNvSpPr>
            <a:spLocks noChangeArrowheads="1"/>
          </p:cNvSpPr>
          <p:nvPr/>
        </p:nvSpPr>
        <p:spPr bwMode="auto">
          <a:xfrm>
            <a:off x="8848725" y="3368675"/>
            <a:ext cx="15875" cy="376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7" name="Line 47"/>
          <p:cNvSpPr>
            <a:spLocks noChangeShapeType="1"/>
          </p:cNvSpPr>
          <p:nvPr/>
        </p:nvSpPr>
        <p:spPr bwMode="auto">
          <a:xfrm>
            <a:off x="8848725" y="3368675"/>
            <a:ext cx="1588" cy="37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8" name="Rectangle 48"/>
          <p:cNvSpPr>
            <a:spLocks noChangeArrowheads="1"/>
          </p:cNvSpPr>
          <p:nvPr/>
        </p:nvSpPr>
        <p:spPr bwMode="auto">
          <a:xfrm>
            <a:off x="868363" y="37655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19" name="Rectangle 49"/>
          <p:cNvSpPr>
            <a:spLocks noChangeArrowheads="1"/>
          </p:cNvSpPr>
          <p:nvPr/>
        </p:nvSpPr>
        <p:spPr bwMode="auto">
          <a:xfrm>
            <a:off x="1339850" y="3765550"/>
            <a:ext cx="868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Tanggal</a:t>
            </a:r>
            <a:endParaRPr lang="en-US"/>
          </a:p>
        </p:txBody>
      </p:sp>
      <p:sp>
        <p:nvSpPr>
          <p:cNvPr id="50220" name="Rectangle 50"/>
          <p:cNvSpPr>
            <a:spLocks noChangeArrowheads="1"/>
          </p:cNvSpPr>
          <p:nvPr/>
        </p:nvSpPr>
        <p:spPr bwMode="auto">
          <a:xfrm>
            <a:off x="1844675" y="37655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21" name="Rectangle 51"/>
          <p:cNvSpPr>
            <a:spLocks noChangeArrowheads="1"/>
          </p:cNvSpPr>
          <p:nvPr/>
        </p:nvSpPr>
        <p:spPr bwMode="auto">
          <a:xfrm>
            <a:off x="2501900" y="3765550"/>
            <a:ext cx="2244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Nama akun &amp; Uraian</a:t>
            </a:r>
            <a:endParaRPr lang="en-US"/>
          </a:p>
        </p:txBody>
      </p:sp>
      <p:sp>
        <p:nvSpPr>
          <p:cNvPr id="50222" name="Rectangle 52"/>
          <p:cNvSpPr>
            <a:spLocks noChangeArrowheads="1"/>
          </p:cNvSpPr>
          <p:nvPr/>
        </p:nvSpPr>
        <p:spPr bwMode="auto">
          <a:xfrm>
            <a:off x="6026150" y="37655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23" name="Rectangle 53"/>
          <p:cNvSpPr>
            <a:spLocks noChangeArrowheads="1"/>
          </p:cNvSpPr>
          <p:nvPr/>
        </p:nvSpPr>
        <p:spPr bwMode="auto">
          <a:xfrm>
            <a:off x="6413500" y="376555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Ref.</a:t>
            </a:r>
            <a:endParaRPr lang="en-US"/>
          </a:p>
        </p:txBody>
      </p:sp>
      <p:sp>
        <p:nvSpPr>
          <p:cNvPr id="50224" name="Rectangle 54"/>
          <p:cNvSpPr>
            <a:spLocks noChangeArrowheads="1"/>
          </p:cNvSpPr>
          <p:nvPr/>
        </p:nvSpPr>
        <p:spPr bwMode="auto">
          <a:xfrm>
            <a:off x="6856413" y="37655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25" name="Rectangle 55"/>
          <p:cNvSpPr>
            <a:spLocks noChangeArrowheads="1"/>
          </p:cNvSpPr>
          <p:nvPr/>
        </p:nvSpPr>
        <p:spPr bwMode="auto">
          <a:xfrm>
            <a:off x="7153275" y="376555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Debit</a:t>
            </a:r>
            <a:endParaRPr lang="en-US"/>
          </a:p>
        </p:txBody>
      </p:sp>
      <p:sp>
        <p:nvSpPr>
          <p:cNvPr id="50226" name="Rectangle 56"/>
          <p:cNvSpPr>
            <a:spLocks noChangeArrowheads="1"/>
          </p:cNvSpPr>
          <p:nvPr/>
        </p:nvSpPr>
        <p:spPr bwMode="auto">
          <a:xfrm>
            <a:off x="7742238" y="37655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27" name="Rectangle 57"/>
          <p:cNvSpPr>
            <a:spLocks noChangeArrowheads="1"/>
          </p:cNvSpPr>
          <p:nvPr/>
        </p:nvSpPr>
        <p:spPr bwMode="auto">
          <a:xfrm>
            <a:off x="8051800" y="3765550"/>
            <a:ext cx="66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Kredit</a:t>
            </a:r>
            <a:endParaRPr lang="en-US"/>
          </a:p>
        </p:txBody>
      </p:sp>
      <p:sp>
        <p:nvSpPr>
          <p:cNvPr id="50228" name="Rectangle 58"/>
          <p:cNvSpPr>
            <a:spLocks noChangeArrowheads="1"/>
          </p:cNvSpPr>
          <p:nvPr/>
        </p:nvSpPr>
        <p:spPr bwMode="auto">
          <a:xfrm>
            <a:off x="8729663" y="37655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29" name="Rectangle 59"/>
          <p:cNvSpPr>
            <a:spLocks noChangeArrowheads="1"/>
          </p:cNvSpPr>
          <p:nvPr/>
        </p:nvSpPr>
        <p:spPr bwMode="auto">
          <a:xfrm>
            <a:off x="8948738" y="376555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30" name="Rectangle 60"/>
          <p:cNvSpPr>
            <a:spLocks noChangeArrowheads="1"/>
          </p:cNvSpPr>
          <p:nvPr/>
        </p:nvSpPr>
        <p:spPr bwMode="auto">
          <a:xfrm>
            <a:off x="947738" y="37449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1" name="Line 61"/>
          <p:cNvSpPr>
            <a:spLocks noChangeShapeType="1"/>
          </p:cNvSpPr>
          <p:nvPr/>
        </p:nvSpPr>
        <p:spPr bwMode="auto">
          <a:xfrm>
            <a:off x="947738" y="37449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2" name="Line 62"/>
          <p:cNvSpPr>
            <a:spLocks noChangeShapeType="1"/>
          </p:cNvSpPr>
          <p:nvPr/>
        </p:nvSpPr>
        <p:spPr bwMode="auto">
          <a:xfrm>
            <a:off x="947738" y="3744913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3" name="Rectangle 63"/>
          <p:cNvSpPr>
            <a:spLocks noChangeArrowheads="1"/>
          </p:cNvSpPr>
          <p:nvPr/>
        </p:nvSpPr>
        <p:spPr bwMode="auto">
          <a:xfrm>
            <a:off x="963613" y="3744913"/>
            <a:ext cx="126365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4" name="Line 64"/>
          <p:cNvSpPr>
            <a:spLocks noChangeShapeType="1"/>
          </p:cNvSpPr>
          <p:nvPr/>
        </p:nvSpPr>
        <p:spPr bwMode="auto">
          <a:xfrm>
            <a:off x="963613" y="3744913"/>
            <a:ext cx="1263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5" name="Rectangle 65"/>
          <p:cNvSpPr>
            <a:spLocks noChangeArrowheads="1"/>
          </p:cNvSpPr>
          <p:nvPr/>
        </p:nvSpPr>
        <p:spPr bwMode="auto">
          <a:xfrm>
            <a:off x="2227263" y="37449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6" name="Line 66"/>
          <p:cNvSpPr>
            <a:spLocks noChangeShapeType="1"/>
          </p:cNvSpPr>
          <p:nvPr/>
        </p:nvSpPr>
        <p:spPr bwMode="auto">
          <a:xfrm>
            <a:off x="2227263" y="37449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7" name="Line 67"/>
          <p:cNvSpPr>
            <a:spLocks noChangeShapeType="1"/>
          </p:cNvSpPr>
          <p:nvPr/>
        </p:nvSpPr>
        <p:spPr bwMode="auto">
          <a:xfrm>
            <a:off x="2227263" y="3744913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8" name="Rectangle 68"/>
          <p:cNvSpPr>
            <a:spLocks noChangeArrowheads="1"/>
          </p:cNvSpPr>
          <p:nvPr/>
        </p:nvSpPr>
        <p:spPr bwMode="auto">
          <a:xfrm>
            <a:off x="2243138" y="3744913"/>
            <a:ext cx="4046537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9" name="Line 69"/>
          <p:cNvSpPr>
            <a:spLocks noChangeShapeType="1"/>
          </p:cNvSpPr>
          <p:nvPr/>
        </p:nvSpPr>
        <p:spPr bwMode="auto">
          <a:xfrm>
            <a:off x="2243138" y="3744913"/>
            <a:ext cx="40465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0" name="Rectangle 70"/>
          <p:cNvSpPr>
            <a:spLocks noChangeArrowheads="1"/>
          </p:cNvSpPr>
          <p:nvPr/>
        </p:nvSpPr>
        <p:spPr bwMode="auto">
          <a:xfrm>
            <a:off x="6289675" y="37449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1" name="Line 71"/>
          <p:cNvSpPr>
            <a:spLocks noChangeShapeType="1"/>
          </p:cNvSpPr>
          <p:nvPr/>
        </p:nvSpPr>
        <p:spPr bwMode="auto">
          <a:xfrm>
            <a:off x="6289675" y="37449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2" name="Line 72"/>
          <p:cNvSpPr>
            <a:spLocks noChangeShapeType="1"/>
          </p:cNvSpPr>
          <p:nvPr/>
        </p:nvSpPr>
        <p:spPr bwMode="auto">
          <a:xfrm>
            <a:off x="6289675" y="37449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3" name="Rectangle 73"/>
          <p:cNvSpPr>
            <a:spLocks noChangeArrowheads="1"/>
          </p:cNvSpPr>
          <p:nvPr/>
        </p:nvSpPr>
        <p:spPr bwMode="auto">
          <a:xfrm>
            <a:off x="6305550" y="3744913"/>
            <a:ext cx="6572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4" name="Line 74"/>
          <p:cNvSpPr>
            <a:spLocks noChangeShapeType="1"/>
          </p:cNvSpPr>
          <p:nvPr/>
        </p:nvSpPr>
        <p:spPr bwMode="auto">
          <a:xfrm>
            <a:off x="6305550" y="3744913"/>
            <a:ext cx="657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5" name="Rectangle 75"/>
          <p:cNvSpPr>
            <a:spLocks noChangeArrowheads="1"/>
          </p:cNvSpPr>
          <p:nvPr/>
        </p:nvSpPr>
        <p:spPr bwMode="auto">
          <a:xfrm>
            <a:off x="6962775" y="3744913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6" name="Line 76"/>
          <p:cNvSpPr>
            <a:spLocks noChangeShapeType="1"/>
          </p:cNvSpPr>
          <p:nvPr/>
        </p:nvSpPr>
        <p:spPr bwMode="auto">
          <a:xfrm>
            <a:off x="6962775" y="3744913"/>
            <a:ext cx="17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7" name="Line 77"/>
          <p:cNvSpPr>
            <a:spLocks noChangeShapeType="1"/>
          </p:cNvSpPr>
          <p:nvPr/>
        </p:nvSpPr>
        <p:spPr bwMode="auto">
          <a:xfrm>
            <a:off x="6962775" y="37449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8" name="Rectangle 78"/>
          <p:cNvSpPr>
            <a:spLocks noChangeArrowheads="1"/>
          </p:cNvSpPr>
          <p:nvPr/>
        </p:nvSpPr>
        <p:spPr bwMode="auto">
          <a:xfrm>
            <a:off x="6980238" y="3744913"/>
            <a:ext cx="92551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9" name="Line 79"/>
          <p:cNvSpPr>
            <a:spLocks noChangeShapeType="1"/>
          </p:cNvSpPr>
          <p:nvPr/>
        </p:nvSpPr>
        <p:spPr bwMode="auto">
          <a:xfrm>
            <a:off x="6980238" y="3744913"/>
            <a:ext cx="925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0" name="Rectangle 80"/>
          <p:cNvSpPr>
            <a:spLocks noChangeArrowheads="1"/>
          </p:cNvSpPr>
          <p:nvPr/>
        </p:nvSpPr>
        <p:spPr bwMode="auto">
          <a:xfrm>
            <a:off x="7905750" y="37449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1" name="Line 81"/>
          <p:cNvSpPr>
            <a:spLocks noChangeShapeType="1"/>
          </p:cNvSpPr>
          <p:nvPr/>
        </p:nvSpPr>
        <p:spPr bwMode="auto">
          <a:xfrm>
            <a:off x="7905750" y="37449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2" name="Line 82"/>
          <p:cNvSpPr>
            <a:spLocks noChangeShapeType="1"/>
          </p:cNvSpPr>
          <p:nvPr/>
        </p:nvSpPr>
        <p:spPr bwMode="auto">
          <a:xfrm>
            <a:off x="7905750" y="37449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3" name="Rectangle 83"/>
          <p:cNvSpPr>
            <a:spLocks noChangeArrowheads="1"/>
          </p:cNvSpPr>
          <p:nvPr/>
        </p:nvSpPr>
        <p:spPr bwMode="auto">
          <a:xfrm>
            <a:off x="7921625" y="3744913"/>
            <a:ext cx="9271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4" name="Line 84"/>
          <p:cNvSpPr>
            <a:spLocks noChangeShapeType="1"/>
          </p:cNvSpPr>
          <p:nvPr/>
        </p:nvSpPr>
        <p:spPr bwMode="auto">
          <a:xfrm>
            <a:off x="7921625" y="3744913"/>
            <a:ext cx="927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5" name="Rectangle 85"/>
          <p:cNvSpPr>
            <a:spLocks noChangeArrowheads="1"/>
          </p:cNvSpPr>
          <p:nvPr/>
        </p:nvSpPr>
        <p:spPr bwMode="auto">
          <a:xfrm>
            <a:off x="8848725" y="37449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6" name="Line 86"/>
          <p:cNvSpPr>
            <a:spLocks noChangeShapeType="1"/>
          </p:cNvSpPr>
          <p:nvPr/>
        </p:nvSpPr>
        <p:spPr bwMode="auto">
          <a:xfrm>
            <a:off x="8848725" y="37449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7" name="Line 87"/>
          <p:cNvSpPr>
            <a:spLocks noChangeShapeType="1"/>
          </p:cNvSpPr>
          <p:nvPr/>
        </p:nvSpPr>
        <p:spPr bwMode="auto">
          <a:xfrm>
            <a:off x="8848725" y="37449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8" name="Rectangle 88"/>
          <p:cNvSpPr>
            <a:spLocks noChangeArrowheads="1"/>
          </p:cNvSpPr>
          <p:nvPr/>
        </p:nvSpPr>
        <p:spPr bwMode="auto">
          <a:xfrm>
            <a:off x="947738" y="376078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9" name="Line 89"/>
          <p:cNvSpPr>
            <a:spLocks noChangeShapeType="1"/>
          </p:cNvSpPr>
          <p:nvPr/>
        </p:nvSpPr>
        <p:spPr bwMode="auto">
          <a:xfrm>
            <a:off x="947738" y="3760788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0" name="Rectangle 90"/>
          <p:cNvSpPr>
            <a:spLocks noChangeArrowheads="1"/>
          </p:cNvSpPr>
          <p:nvPr/>
        </p:nvSpPr>
        <p:spPr bwMode="auto">
          <a:xfrm>
            <a:off x="2227263" y="376078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1" name="Line 91"/>
          <p:cNvSpPr>
            <a:spLocks noChangeShapeType="1"/>
          </p:cNvSpPr>
          <p:nvPr/>
        </p:nvSpPr>
        <p:spPr bwMode="auto">
          <a:xfrm>
            <a:off x="2227263" y="3760788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2" name="Rectangle 92"/>
          <p:cNvSpPr>
            <a:spLocks noChangeArrowheads="1"/>
          </p:cNvSpPr>
          <p:nvPr/>
        </p:nvSpPr>
        <p:spPr bwMode="auto">
          <a:xfrm>
            <a:off x="6289675" y="376078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3" name="Line 93"/>
          <p:cNvSpPr>
            <a:spLocks noChangeShapeType="1"/>
          </p:cNvSpPr>
          <p:nvPr/>
        </p:nvSpPr>
        <p:spPr bwMode="auto">
          <a:xfrm>
            <a:off x="6289675" y="376078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4" name="Rectangle 94"/>
          <p:cNvSpPr>
            <a:spLocks noChangeArrowheads="1"/>
          </p:cNvSpPr>
          <p:nvPr/>
        </p:nvSpPr>
        <p:spPr bwMode="auto">
          <a:xfrm>
            <a:off x="6962775" y="3760788"/>
            <a:ext cx="17463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5" name="Line 95"/>
          <p:cNvSpPr>
            <a:spLocks noChangeShapeType="1"/>
          </p:cNvSpPr>
          <p:nvPr/>
        </p:nvSpPr>
        <p:spPr bwMode="auto">
          <a:xfrm>
            <a:off x="6962775" y="376078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6" name="Rectangle 96"/>
          <p:cNvSpPr>
            <a:spLocks noChangeArrowheads="1"/>
          </p:cNvSpPr>
          <p:nvPr/>
        </p:nvSpPr>
        <p:spPr bwMode="auto">
          <a:xfrm>
            <a:off x="7905750" y="376078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7" name="Line 97"/>
          <p:cNvSpPr>
            <a:spLocks noChangeShapeType="1"/>
          </p:cNvSpPr>
          <p:nvPr/>
        </p:nvSpPr>
        <p:spPr bwMode="auto">
          <a:xfrm>
            <a:off x="7905750" y="376078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8" name="Rectangle 98"/>
          <p:cNvSpPr>
            <a:spLocks noChangeArrowheads="1"/>
          </p:cNvSpPr>
          <p:nvPr/>
        </p:nvSpPr>
        <p:spPr bwMode="auto">
          <a:xfrm>
            <a:off x="8848725" y="376078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9" name="Line 99"/>
          <p:cNvSpPr>
            <a:spLocks noChangeShapeType="1"/>
          </p:cNvSpPr>
          <p:nvPr/>
        </p:nvSpPr>
        <p:spPr bwMode="auto">
          <a:xfrm>
            <a:off x="8848725" y="376078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0" name="Rectangle 100"/>
          <p:cNvSpPr>
            <a:spLocks noChangeArrowheads="1"/>
          </p:cNvSpPr>
          <p:nvPr/>
        </p:nvSpPr>
        <p:spPr bwMode="auto">
          <a:xfrm>
            <a:off x="868363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71" name="Rectangle 101"/>
          <p:cNvSpPr>
            <a:spLocks noChangeArrowheads="1"/>
          </p:cNvSpPr>
          <p:nvPr/>
        </p:nvSpPr>
        <p:spPr bwMode="auto">
          <a:xfrm>
            <a:off x="1335088" y="4052888"/>
            <a:ext cx="512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2013</a:t>
            </a:r>
            <a:endParaRPr lang="en-US" dirty="0"/>
          </a:p>
        </p:txBody>
      </p:sp>
      <p:sp>
        <p:nvSpPr>
          <p:cNvPr id="50272" name="Rectangle 102"/>
          <p:cNvSpPr>
            <a:spLocks noChangeArrowheads="1"/>
          </p:cNvSpPr>
          <p:nvPr/>
        </p:nvSpPr>
        <p:spPr bwMode="auto">
          <a:xfrm>
            <a:off x="1851025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73" name="Rectangle 103"/>
          <p:cNvSpPr>
            <a:spLocks noChangeArrowheads="1"/>
          </p:cNvSpPr>
          <p:nvPr/>
        </p:nvSpPr>
        <p:spPr bwMode="auto">
          <a:xfrm>
            <a:off x="2311400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74" name="Rectangle 104"/>
          <p:cNvSpPr>
            <a:spLocks noChangeArrowheads="1"/>
          </p:cNvSpPr>
          <p:nvPr/>
        </p:nvSpPr>
        <p:spPr bwMode="auto">
          <a:xfrm>
            <a:off x="6373813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75" name="Rectangle 105"/>
          <p:cNvSpPr>
            <a:spLocks noChangeArrowheads="1"/>
          </p:cNvSpPr>
          <p:nvPr/>
        </p:nvSpPr>
        <p:spPr bwMode="auto">
          <a:xfrm>
            <a:off x="7053263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76" name="Rectangle 106"/>
          <p:cNvSpPr>
            <a:spLocks noChangeArrowheads="1"/>
          </p:cNvSpPr>
          <p:nvPr/>
        </p:nvSpPr>
        <p:spPr bwMode="auto">
          <a:xfrm>
            <a:off x="7994650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77" name="Rectangle 107"/>
          <p:cNvSpPr>
            <a:spLocks noChangeArrowheads="1"/>
          </p:cNvSpPr>
          <p:nvPr/>
        </p:nvSpPr>
        <p:spPr bwMode="auto">
          <a:xfrm>
            <a:off x="8948738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278" name="Rectangle 108"/>
          <p:cNvSpPr>
            <a:spLocks noChangeArrowheads="1"/>
          </p:cNvSpPr>
          <p:nvPr/>
        </p:nvSpPr>
        <p:spPr bwMode="auto">
          <a:xfrm>
            <a:off x="947738" y="40322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9" name="Line 109"/>
          <p:cNvSpPr>
            <a:spLocks noChangeShapeType="1"/>
          </p:cNvSpPr>
          <p:nvPr/>
        </p:nvSpPr>
        <p:spPr bwMode="auto">
          <a:xfrm>
            <a:off x="947738" y="40322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0" name="Line 110"/>
          <p:cNvSpPr>
            <a:spLocks noChangeShapeType="1"/>
          </p:cNvSpPr>
          <p:nvPr/>
        </p:nvSpPr>
        <p:spPr bwMode="auto">
          <a:xfrm>
            <a:off x="947738" y="403225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1" name="Rectangle 111"/>
          <p:cNvSpPr>
            <a:spLocks noChangeArrowheads="1"/>
          </p:cNvSpPr>
          <p:nvPr/>
        </p:nvSpPr>
        <p:spPr bwMode="auto">
          <a:xfrm>
            <a:off x="963613" y="4032250"/>
            <a:ext cx="126365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2" name="Line 112"/>
          <p:cNvSpPr>
            <a:spLocks noChangeShapeType="1"/>
          </p:cNvSpPr>
          <p:nvPr/>
        </p:nvSpPr>
        <p:spPr bwMode="auto">
          <a:xfrm>
            <a:off x="963613" y="4032250"/>
            <a:ext cx="1263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3" name="Rectangle 113"/>
          <p:cNvSpPr>
            <a:spLocks noChangeArrowheads="1"/>
          </p:cNvSpPr>
          <p:nvPr/>
        </p:nvSpPr>
        <p:spPr bwMode="auto">
          <a:xfrm>
            <a:off x="2227263" y="40322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4" name="Line 114"/>
          <p:cNvSpPr>
            <a:spLocks noChangeShapeType="1"/>
          </p:cNvSpPr>
          <p:nvPr/>
        </p:nvSpPr>
        <p:spPr bwMode="auto">
          <a:xfrm>
            <a:off x="2227263" y="40322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5" name="Line 115"/>
          <p:cNvSpPr>
            <a:spLocks noChangeShapeType="1"/>
          </p:cNvSpPr>
          <p:nvPr/>
        </p:nvSpPr>
        <p:spPr bwMode="auto">
          <a:xfrm>
            <a:off x="2227263" y="4032250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6" name="Rectangle 116"/>
          <p:cNvSpPr>
            <a:spLocks noChangeArrowheads="1"/>
          </p:cNvSpPr>
          <p:nvPr/>
        </p:nvSpPr>
        <p:spPr bwMode="auto">
          <a:xfrm>
            <a:off x="2243138" y="4032250"/>
            <a:ext cx="4046537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7" name="Line 117"/>
          <p:cNvSpPr>
            <a:spLocks noChangeShapeType="1"/>
          </p:cNvSpPr>
          <p:nvPr/>
        </p:nvSpPr>
        <p:spPr bwMode="auto">
          <a:xfrm>
            <a:off x="2243138" y="4032250"/>
            <a:ext cx="404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8" name="Rectangle 118"/>
          <p:cNvSpPr>
            <a:spLocks noChangeArrowheads="1"/>
          </p:cNvSpPr>
          <p:nvPr/>
        </p:nvSpPr>
        <p:spPr bwMode="auto">
          <a:xfrm>
            <a:off x="6289675" y="40322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9" name="Line 119"/>
          <p:cNvSpPr>
            <a:spLocks noChangeShapeType="1"/>
          </p:cNvSpPr>
          <p:nvPr/>
        </p:nvSpPr>
        <p:spPr bwMode="auto">
          <a:xfrm>
            <a:off x="6289675" y="40322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0" name="Line 120"/>
          <p:cNvSpPr>
            <a:spLocks noChangeShapeType="1"/>
          </p:cNvSpPr>
          <p:nvPr/>
        </p:nvSpPr>
        <p:spPr bwMode="auto">
          <a:xfrm>
            <a:off x="6289675" y="40322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1" name="Rectangle 121"/>
          <p:cNvSpPr>
            <a:spLocks noChangeArrowheads="1"/>
          </p:cNvSpPr>
          <p:nvPr/>
        </p:nvSpPr>
        <p:spPr bwMode="auto">
          <a:xfrm>
            <a:off x="6305550" y="4032250"/>
            <a:ext cx="6572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2" name="Line 122"/>
          <p:cNvSpPr>
            <a:spLocks noChangeShapeType="1"/>
          </p:cNvSpPr>
          <p:nvPr/>
        </p:nvSpPr>
        <p:spPr bwMode="auto">
          <a:xfrm>
            <a:off x="6305550" y="4032250"/>
            <a:ext cx="657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3" name="Rectangle 123"/>
          <p:cNvSpPr>
            <a:spLocks noChangeArrowheads="1"/>
          </p:cNvSpPr>
          <p:nvPr/>
        </p:nvSpPr>
        <p:spPr bwMode="auto">
          <a:xfrm>
            <a:off x="6962775" y="4032250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4" name="Line 124"/>
          <p:cNvSpPr>
            <a:spLocks noChangeShapeType="1"/>
          </p:cNvSpPr>
          <p:nvPr/>
        </p:nvSpPr>
        <p:spPr bwMode="auto">
          <a:xfrm>
            <a:off x="6962775" y="40322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5" name="Line 125"/>
          <p:cNvSpPr>
            <a:spLocks noChangeShapeType="1"/>
          </p:cNvSpPr>
          <p:nvPr/>
        </p:nvSpPr>
        <p:spPr bwMode="auto">
          <a:xfrm>
            <a:off x="6962775" y="40322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6" name="Rectangle 126"/>
          <p:cNvSpPr>
            <a:spLocks noChangeArrowheads="1"/>
          </p:cNvSpPr>
          <p:nvPr/>
        </p:nvSpPr>
        <p:spPr bwMode="auto">
          <a:xfrm>
            <a:off x="6980238" y="4032250"/>
            <a:ext cx="92551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7" name="Line 127"/>
          <p:cNvSpPr>
            <a:spLocks noChangeShapeType="1"/>
          </p:cNvSpPr>
          <p:nvPr/>
        </p:nvSpPr>
        <p:spPr bwMode="auto">
          <a:xfrm>
            <a:off x="6980238" y="4032250"/>
            <a:ext cx="925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8" name="Rectangle 128"/>
          <p:cNvSpPr>
            <a:spLocks noChangeArrowheads="1"/>
          </p:cNvSpPr>
          <p:nvPr/>
        </p:nvSpPr>
        <p:spPr bwMode="auto">
          <a:xfrm>
            <a:off x="7905750" y="40322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99" name="Line 129"/>
          <p:cNvSpPr>
            <a:spLocks noChangeShapeType="1"/>
          </p:cNvSpPr>
          <p:nvPr/>
        </p:nvSpPr>
        <p:spPr bwMode="auto">
          <a:xfrm>
            <a:off x="7905750" y="40322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0" name="Line 130"/>
          <p:cNvSpPr>
            <a:spLocks noChangeShapeType="1"/>
          </p:cNvSpPr>
          <p:nvPr/>
        </p:nvSpPr>
        <p:spPr bwMode="auto">
          <a:xfrm>
            <a:off x="7905750" y="40322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1" name="Rectangle 131"/>
          <p:cNvSpPr>
            <a:spLocks noChangeArrowheads="1"/>
          </p:cNvSpPr>
          <p:nvPr/>
        </p:nvSpPr>
        <p:spPr bwMode="auto">
          <a:xfrm>
            <a:off x="7921625" y="4032250"/>
            <a:ext cx="9271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2" name="Line 132"/>
          <p:cNvSpPr>
            <a:spLocks noChangeShapeType="1"/>
          </p:cNvSpPr>
          <p:nvPr/>
        </p:nvSpPr>
        <p:spPr bwMode="auto">
          <a:xfrm>
            <a:off x="7921625" y="4032250"/>
            <a:ext cx="927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3" name="Rectangle 133"/>
          <p:cNvSpPr>
            <a:spLocks noChangeArrowheads="1"/>
          </p:cNvSpPr>
          <p:nvPr/>
        </p:nvSpPr>
        <p:spPr bwMode="auto">
          <a:xfrm>
            <a:off x="8848725" y="4032250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4" name="Line 134"/>
          <p:cNvSpPr>
            <a:spLocks noChangeShapeType="1"/>
          </p:cNvSpPr>
          <p:nvPr/>
        </p:nvSpPr>
        <p:spPr bwMode="auto">
          <a:xfrm>
            <a:off x="8848725" y="403225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5" name="Line 135"/>
          <p:cNvSpPr>
            <a:spLocks noChangeShapeType="1"/>
          </p:cNvSpPr>
          <p:nvPr/>
        </p:nvSpPr>
        <p:spPr bwMode="auto">
          <a:xfrm>
            <a:off x="8848725" y="4032250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6" name="Rectangle 136"/>
          <p:cNvSpPr>
            <a:spLocks noChangeArrowheads="1"/>
          </p:cNvSpPr>
          <p:nvPr/>
        </p:nvSpPr>
        <p:spPr bwMode="auto">
          <a:xfrm>
            <a:off x="947738" y="40481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7" name="Line 137"/>
          <p:cNvSpPr>
            <a:spLocks noChangeShapeType="1"/>
          </p:cNvSpPr>
          <p:nvPr/>
        </p:nvSpPr>
        <p:spPr bwMode="auto">
          <a:xfrm>
            <a:off x="947738" y="4048125"/>
            <a:ext cx="1587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8" name="Rectangle 138"/>
          <p:cNvSpPr>
            <a:spLocks noChangeArrowheads="1"/>
          </p:cNvSpPr>
          <p:nvPr/>
        </p:nvSpPr>
        <p:spPr bwMode="auto">
          <a:xfrm>
            <a:off x="2227263" y="40481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09" name="Line 139"/>
          <p:cNvSpPr>
            <a:spLocks noChangeShapeType="1"/>
          </p:cNvSpPr>
          <p:nvPr/>
        </p:nvSpPr>
        <p:spPr bwMode="auto">
          <a:xfrm>
            <a:off x="2227263" y="4048125"/>
            <a:ext cx="1587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0" name="Rectangle 140"/>
          <p:cNvSpPr>
            <a:spLocks noChangeArrowheads="1"/>
          </p:cNvSpPr>
          <p:nvPr/>
        </p:nvSpPr>
        <p:spPr bwMode="auto">
          <a:xfrm>
            <a:off x="6289675" y="40481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1" name="Line 141"/>
          <p:cNvSpPr>
            <a:spLocks noChangeShapeType="1"/>
          </p:cNvSpPr>
          <p:nvPr/>
        </p:nvSpPr>
        <p:spPr bwMode="auto">
          <a:xfrm>
            <a:off x="6289675" y="40481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2" name="Rectangle 142"/>
          <p:cNvSpPr>
            <a:spLocks noChangeArrowheads="1"/>
          </p:cNvSpPr>
          <p:nvPr/>
        </p:nvSpPr>
        <p:spPr bwMode="auto">
          <a:xfrm>
            <a:off x="6962775" y="4048125"/>
            <a:ext cx="17463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3" name="Line 143"/>
          <p:cNvSpPr>
            <a:spLocks noChangeShapeType="1"/>
          </p:cNvSpPr>
          <p:nvPr/>
        </p:nvSpPr>
        <p:spPr bwMode="auto">
          <a:xfrm>
            <a:off x="6962775" y="40481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4" name="Rectangle 144"/>
          <p:cNvSpPr>
            <a:spLocks noChangeArrowheads="1"/>
          </p:cNvSpPr>
          <p:nvPr/>
        </p:nvSpPr>
        <p:spPr bwMode="auto">
          <a:xfrm>
            <a:off x="7905750" y="40481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5" name="Line 145"/>
          <p:cNvSpPr>
            <a:spLocks noChangeShapeType="1"/>
          </p:cNvSpPr>
          <p:nvPr/>
        </p:nvSpPr>
        <p:spPr bwMode="auto">
          <a:xfrm>
            <a:off x="7905750" y="40481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6" name="Rectangle 146"/>
          <p:cNvSpPr>
            <a:spLocks noChangeArrowheads="1"/>
          </p:cNvSpPr>
          <p:nvPr/>
        </p:nvSpPr>
        <p:spPr bwMode="auto">
          <a:xfrm>
            <a:off x="8848725" y="40481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7" name="Line 147"/>
          <p:cNvSpPr>
            <a:spLocks noChangeShapeType="1"/>
          </p:cNvSpPr>
          <p:nvPr/>
        </p:nvSpPr>
        <p:spPr bwMode="auto">
          <a:xfrm>
            <a:off x="8848725" y="40481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18" name="Rectangle 148"/>
          <p:cNvSpPr>
            <a:spLocks noChangeArrowheads="1"/>
          </p:cNvSpPr>
          <p:nvPr/>
        </p:nvSpPr>
        <p:spPr bwMode="auto">
          <a:xfrm>
            <a:off x="868363" y="43259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19" name="Rectangle 149"/>
          <p:cNvSpPr>
            <a:spLocks noChangeArrowheads="1"/>
          </p:cNvSpPr>
          <p:nvPr/>
        </p:nvSpPr>
        <p:spPr bwMode="auto">
          <a:xfrm>
            <a:off x="1138238" y="432593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Sept.   1</a:t>
            </a:r>
            <a:endParaRPr lang="en-US"/>
          </a:p>
        </p:txBody>
      </p:sp>
      <p:sp>
        <p:nvSpPr>
          <p:cNvPr id="50320" name="Rectangle 150"/>
          <p:cNvSpPr>
            <a:spLocks noChangeArrowheads="1"/>
          </p:cNvSpPr>
          <p:nvPr/>
        </p:nvSpPr>
        <p:spPr bwMode="auto">
          <a:xfrm>
            <a:off x="2046288" y="43259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21" name="Rectangle 151"/>
          <p:cNvSpPr>
            <a:spLocks noChangeArrowheads="1"/>
          </p:cNvSpPr>
          <p:nvPr/>
        </p:nvSpPr>
        <p:spPr bwMode="auto">
          <a:xfrm>
            <a:off x="2311400" y="4325938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Cash</a:t>
            </a:r>
            <a:endParaRPr lang="en-US"/>
          </a:p>
        </p:txBody>
      </p:sp>
      <p:sp>
        <p:nvSpPr>
          <p:cNvPr id="50322" name="Rectangle 152"/>
          <p:cNvSpPr>
            <a:spLocks noChangeArrowheads="1"/>
          </p:cNvSpPr>
          <p:nvPr/>
        </p:nvSpPr>
        <p:spPr bwMode="auto">
          <a:xfrm>
            <a:off x="2882900" y="43259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23" name="Rectangle 153"/>
          <p:cNvSpPr>
            <a:spLocks noChangeArrowheads="1"/>
          </p:cNvSpPr>
          <p:nvPr/>
        </p:nvSpPr>
        <p:spPr bwMode="auto">
          <a:xfrm>
            <a:off x="6373813" y="43259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24" name="Rectangle 154"/>
          <p:cNvSpPr>
            <a:spLocks noChangeArrowheads="1"/>
          </p:cNvSpPr>
          <p:nvPr/>
        </p:nvSpPr>
        <p:spPr bwMode="auto">
          <a:xfrm>
            <a:off x="7131050" y="4325938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15,000</a:t>
            </a:r>
            <a:endParaRPr lang="en-US"/>
          </a:p>
        </p:txBody>
      </p:sp>
      <p:sp>
        <p:nvSpPr>
          <p:cNvPr id="50325" name="Rectangle 155"/>
          <p:cNvSpPr>
            <a:spLocks noChangeArrowheads="1"/>
          </p:cNvSpPr>
          <p:nvPr/>
        </p:nvSpPr>
        <p:spPr bwMode="auto">
          <a:xfrm>
            <a:off x="7843838" y="43259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26" name="Rectangle 156"/>
          <p:cNvSpPr>
            <a:spLocks noChangeArrowheads="1"/>
          </p:cNvSpPr>
          <p:nvPr/>
        </p:nvSpPr>
        <p:spPr bwMode="auto">
          <a:xfrm>
            <a:off x="8786813" y="43259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27" name="Rectangle 157"/>
          <p:cNvSpPr>
            <a:spLocks noChangeArrowheads="1"/>
          </p:cNvSpPr>
          <p:nvPr/>
        </p:nvSpPr>
        <p:spPr bwMode="auto">
          <a:xfrm>
            <a:off x="8948738" y="43259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28" name="Rectangle 158"/>
          <p:cNvSpPr>
            <a:spLocks noChangeArrowheads="1"/>
          </p:cNvSpPr>
          <p:nvPr/>
        </p:nvSpPr>
        <p:spPr bwMode="auto">
          <a:xfrm>
            <a:off x="947738" y="43211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29" name="Line 159"/>
          <p:cNvSpPr>
            <a:spLocks noChangeShapeType="1"/>
          </p:cNvSpPr>
          <p:nvPr/>
        </p:nvSpPr>
        <p:spPr bwMode="auto">
          <a:xfrm>
            <a:off x="947738" y="4321175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0" name="Rectangle 160"/>
          <p:cNvSpPr>
            <a:spLocks noChangeArrowheads="1"/>
          </p:cNvSpPr>
          <p:nvPr/>
        </p:nvSpPr>
        <p:spPr bwMode="auto">
          <a:xfrm>
            <a:off x="2227263" y="43211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1" name="Line 161"/>
          <p:cNvSpPr>
            <a:spLocks noChangeShapeType="1"/>
          </p:cNvSpPr>
          <p:nvPr/>
        </p:nvSpPr>
        <p:spPr bwMode="auto">
          <a:xfrm>
            <a:off x="2227263" y="4321175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2" name="Rectangle 162"/>
          <p:cNvSpPr>
            <a:spLocks noChangeArrowheads="1"/>
          </p:cNvSpPr>
          <p:nvPr/>
        </p:nvSpPr>
        <p:spPr bwMode="auto">
          <a:xfrm>
            <a:off x="6289675" y="43211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3" name="Line 163"/>
          <p:cNvSpPr>
            <a:spLocks noChangeShapeType="1"/>
          </p:cNvSpPr>
          <p:nvPr/>
        </p:nvSpPr>
        <p:spPr bwMode="auto">
          <a:xfrm>
            <a:off x="6289675" y="43211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4" name="Rectangle 164"/>
          <p:cNvSpPr>
            <a:spLocks noChangeArrowheads="1"/>
          </p:cNvSpPr>
          <p:nvPr/>
        </p:nvSpPr>
        <p:spPr bwMode="auto">
          <a:xfrm>
            <a:off x="6962775" y="4321175"/>
            <a:ext cx="17463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5" name="Line 165"/>
          <p:cNvSpPr>
            <a:spLocks noChangeShapeType="1"/>
          </p:cNvSpPr>
          <p:nvPr/>
        </p:nvSpPr>
        <p:spPr bwMode="auto">
          <a:xfrm>
            <a:off x="6962775" y="43211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6" name="Rectangle 166"/>
          <p:cNvSpPr>
            <a:spLocks noChangeArrowheads="1"/>
          </p:cNvSpPr>
          <p:nvPr/>
        </p:nvSpPr>
        <p:spPr bwMode="auto">
          <a:xfrm>
            <a:off x="7905750" y="43211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7" name="Line 167"/>
          <p:cNvSpPr>
            <a:spLocks noChangeShapeType="1"/>
          </p:cNvSpPr>
          <p:nvPr/>
        </p:nvSpPr>
        <p:spPr bwMode="auto">
          <a:xfrm>
            <a:off x="7905750" y="43211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8" name="Rectangle 168"/>
          <p:cNvSpPr>
            <a:spLocks noChangeArrowheads="1"/>
          </p:cNvSpPr>
          <p:nvPr/>
        </p:nvSpPr>
        <p:spPr bwMode="auto">
          <a:xfrm>
            <a:off x="8848725" y="43211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39" name="Line 169"/>
          <p:cNvSpPr>
            <a:spLocks noChangeShapeType="1"/>
          </p:cNvSpPr>
          <p:nvPr/>
        </p:nvSpPr>
        <p:spPr bwMode="auto">
          <a:xfrm>
            <a:off x="8848725" y="43211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40" name="Rectangle 170"/>
          <p:cNvSpPr>
            <a:spLocks noChangeArrowheads="1"/>
          </p:cNvSpPr>
          <p:nvPr/>
        </p:nvSpPr>
        <p:spPr bwMode="auto">
          <a:xfrm>
            <a:off x="857250" y="4597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41" name="Rectangle 171"/>
          <p:cNvSpPr>
            <a:spLocks noChangeArrowheads="1"/>
          </p:cNvSpPr>
          <p:nvPr/>
        </p:nvSpPr>
        <p:spPr bwMode="auto">
          <a:xfrm>
            <a:off x="1031875" y="4597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42" name="Rectangle 172"/>
          <p:cNvSpPr>
            <a:spLocks noChangeArrowheads="1"/>
          </p:cNvSpPr>
          <p:nvPr/>
        </p:nvSpPr>
        <p:spPr bwMode="auto">
          <a:xfrm>
            <a:off x="2311400" y="45974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R. Neal, Capital</a:t>
            </a:r>
            <a:endParaRPr lang="en-US"/>
          </a:p>
        </p:txBody>
      </p:sp>
      <p:sp>
        <p:nvSpPr>
          <p:cNvPr id="50343" name="Rectangle 173"/>
          <p:cNvSpPr>
            <a:spLocks noChangeArrowheads="1"/>
          </p:cNvSpPr>
          <p:nvPr/>
        </p:nvSpPr>
        <p:spPr bwMode="auto">
          <a:xfrm>
            <a:off x="4364038" y="4597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44" name="Rectangle 174"/>
          <p:cNvSpPr>
            <a:spLocks noChangeArrowheads="1"/>
          </p:cNvSpPr>
          <p:nvPr/>
        </p:nvSpPr>
        <p:spPr bwMode="auto">
          <a:xfrm>
            <a:off x="6373813" y="4597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45" name="Rectangle 175"/>
          <p:cNvSpPr>
            <a:spLocks noChangeArrowheads="1"/>
          </p:cNvSpPr>
          <p:nvPr/>
        </p:nvSpPr>
        <p:spPr bwMode="auto">
          <a:xfrm>
            <a:off x="7843838" y="4597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46" name="Rectangle 176"/>
          <p:cNvSpPr>
            <a:spLocks noChangeArrowheads="1"/>
          </p:cNvSpPr>
          <p:nvPr/>
        </p:nvSpPr>
        <p:spPr bwMode="auto">
          <a:xfrm>
            <a:off x="8074025" y="4597400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15,000</a:t>
            </a:r>
            <a:endParaRPr lang="en-US"/>
          </a:p>
        </p:txBody>
      </p:sp>
      <p:sp>
        <p:nvSpPr>
          <p:cNvPr id="50347" name="Rectangle 177"/>
          <p:cNvSpPr>
            <a:spLocks noChangeArrowheads="1"/>
          </p:cNvSpPr>
          <p:nvPr/>
        </p:nvSpPr>
        <p:spPr bwMode="auto">
          <a:xfrm>
            <a:off x="8786813" y="4597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48" name="Rectangle 178"/>
          <p:cNvSpPr>
            <a:spLocks noChangeArrowheads="1"/>
          </p:cNvSpPr>
          <p:nvPr/>
        </p:nvSpPr>
        <p:spPr bwMode="auto">
          <a:xfrm>
            <a:off x="8937625" y="4597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49" name="Rectangle 179"/>
          <p:cNvSpPr>
            <a:spLocks noChangeArrowheads="1"/>
          </p:cNvSpPr>
          <p:nvPr/>
        </p:nvSpPr>
        <p:spPr bwMode="auto">
          <a:xfrm>
            <a:off x="947738" y="45926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0" name="Line 180"/>
          <p:cNvSpPr>
            <a:spLocks noChangeShapeType="1"/>
          </p:cNvSpPr>
          <p:nvPr/>
        </p:nvSpPr>
        <p:spPr bwMode="auto">
          <a:xfrm>
            <a:off x="947738" y="4592638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1" name="Rectangle 181"/>
          <p:cNvSpPr>
            <a:spLocks noChangeArrowheads="1"/>
          </p:cNvSpPr>
          <p:nvPr/>
        </p:nvSpPr>
        <p:spPr bwMode="auto">
          <a:xfrm>
            <a:off x="2227263" y="45926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2" name="Line 182"/>
          <p:cNvSpPr>
            <a:spLocks noChangeShapeType="1"/>
          </p:cNvSpPr>
          <p:nvPr/>
        </p:nvSpPr>
        <p:spPr bwMode="auto">
          <a:xfrm>
            <a:off x="2227263" y="4592638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3" name="Rectangle 183"/>
          <p:cNvSpPr>
            <a:spLocks noChangeArrowheads="1"/>
          </p:cNvSpPr>
          <p:nvPr/>
        </p:nvSpPr>
        <p:spPr bwMode="auto">
          <a:xfrm>
            <a:off x="6289675" y="45926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4" name="Line 184"/>
          <p:cNvSpPr>
            <a:spLocks noChangeShapeType="1"/>
          </p:cNvSpPr>
          <p:nvPr/>
        </p:nvSpPr>
        <p:spPr bwMode="auto">
          <a:xfrm>
            <a:off x="6289675" y="45926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5" name="Rectangle 185"/>
          <p:cNvSpPr>
            <a:spLocks noChangeArrowheads="1"/>
          </p:cNvSpPr>
          <p:nvPr/>
        </p:nvSpPr>
        <p:spPr bwMode="auto">
          <a:xfrm>
            <a:off x="6962775" y="4592638"/>
            <a:ext cx="17463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6" name="Line 186"/>
          <p:cNvSpPr>
            <a:spLocks noChangeShapeType="1"/>
          </p:cNvSpPr>
          <p:nvPr/>
        </p:nvSpPr>
        <p:spPr bwMode="auto">
          <a:xfrm>
            <a:off x="6962775" y="45926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7" name="Rectangle 187"/>
          <p:cNvSpPr>
            <a:spLocks noChangeArrowheads="1"/>
          </p:cNvSpPr>
          <p:nvPr/>
        </p:nvSpPr>
        <p:spPr bwMode="auto">
          <a:xfrm>
            <a:off x="7905750" y="45926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8" name="Line 188"/>
          <p:cNvSpPr>
            <a:spLocks noChangeShapeType="1"/>
          </p:cNvSpPr>
          <p:nvPr/>
        </p:nvSpPr>
        <p:spPr bwMode="auto">
          <a:xfrm>
            <a:off x="7905750" y="45926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59" name="Rectangle 189"/>
          <p:cNvSpPr>
            <a:spLocks noChangeArrowheads="1"/>
          </p:cNvSpPr>
          <p:nvPr/>
        </p:nvSpPr>
        <p:spPr bwMode="auto">
          <a:xfrm>
            <a:off x="8848725" y="45926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60" name="Line 190"/>
          <p:cNvSpPr>
            <a:spLocks noChangeShapeType="1"/>
          </p:cNvSpPr>
          <p:nvPr/>
        </p:nvSpPr>
        <p:spPr bwMode="auto">
          <a:xfrm>
            <a:off x="8848725" y="45926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61" name="Rectangle 191"/>
          <p:cNvSpPr>
            <a:spLocks noChangeArrowheads="1"/>
          </p:cNvSpPr>
          <p:nvPr/>
        </p:nvSpPr>
        <p:spPr bwMode="auto">
          <a:xfrm>
            <a:off x="857250" y="48688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62" name="Rectangle 192"/>
          <p:cNvSpPr>
            <a:spLocks noChangeArrowheads="1"/>
          </p:cNvSpPr>
          <p:nvPr/>
        </p:nvSpPr>
        <p:spPr bwMode="auto">
          <a:xfrm>
            <a:off x="1031875" y="48688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63" name="Rectangle 193"/>
          <p:cNvSpPr>
            <a:spLocks noChangeArrowheads="1"/>
          </p:cNvSpPr>
          <p:nvPr/>
        </p:nvSpPr>
        <p:spPr bwMode="auto">
          <a:xfrm>
            <a:off x="2311400" y="4868863"/>
            <a:ext cx="369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(Investasi kas dalam bisnis)</a:t>
            </a:r>
            <a:endParaRPr lang="en-US"/>
          </a:p>
        </p:txBody>
      </p:sp>
      <p:sp>
        <p:nvSpPr>
          <p:cNvPr id="50364" name="Rectangle 194"/>
          <p:cNvSpPr>
            <a:spLocks noChangeArrowheads="1"/>
          </p:cNvSpPr>
          <p:nvPr/>
        </p:nvSpPr>
        <p:spPr bwMode="auto">
          <a:xfrm>
            <a:off x="6064250" y="48688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65" name="Rectangle 195"/>
          <p:cNvSpPr>
            <a:spLocks noChangeArrowheads="1"/>
          </p:cNvSpPr>
          <p:nvPr/>
        </p:nvSpPr>
        <p:spPr bwMode="auto">
          <a:xfrm>
            <a:off x="6373813" y="48688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66" name="Rectangle 196"/>
          <p:cNvSpPr>
            <a:spLocks noChangeArrowheads="1"/>
          </p:cNvSpPr>
          <p:nvPr/>
        </p:nvSpPr>
        <p:spPr bwMode="auto">
          <a:xfrm>
            <a:off x="7843838" y="48688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67" name="Rectangle 197"/>
          <p:cNvSpPr>
            <a:spLocks noChangeArrowheads="1"/>
          </p:cNvSpPr>
          <p:nvPr/>
        </p:nvSpPr>
        <p:spPr bwMode="auto">
          <a:xfrm>
            <a:off x="8786813" y="48688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68" name="Rectangle 198"/>
          <p:cNvSpPr>
            <a:spLocks noChangeArrowheads="1"/>
          </p:cNvSpPr>
          <p:nvPr/>
        </p:nvSpPr>
        <p:spPr bwMode="auto">
          <a:xfrm>
            <a:off x="8937625" y="48688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69" name="Rectangle 199"/>
          <p:cNvSpPr>
            <a:spLocks noChangeArrowheads="1"/>
          </p:cNvSpPr>
          <p:nvPr/>
        </p:nvSpPr>
        <p:spPr bwMode="auto">
          <a:xfrm>
            <a:off x="947738" y="48641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0" name="Line 200"/>
          <p:cNvSpPr>
            <a:spLocks noChangeShapeType="1"/>
          </p:cNvSpPr>
          <p:nvPr/>
        </p:nvSpPr>
        <p:spPr bwMode="auto">
          <a:xfrm>
            <a:off x="947738" y="4864100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1" name="Rectangle 201"/>
          <p:cNvSpPr>
            <a:spLocks noChangeArrowheads="1"/>
          </p:cNvSpPr>
          <p:nvPr/>
        </p:nvSpPr>
        <p:spPr bwMode="auto">
          <a:xfrm>
            <a:off x="2227263" y="48641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2" name="Line 202"/>
          <p:cNvSpPr>
            <a:spLocks noChangeShapeType="1"/>
          </p:cNvSpPr>
          <p:nvPr/>
        </p:nvSpPr>
        <p:spPr bwMode="auto">
          <a:xfrm>
            <a:off x="2227263" y="4864100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3" name="Rectangle 203"/>
          <p:cNvSpPr>
            <a:spLocks noChangeArrowheads="1"/>
          </p:cNvSpPr>
          <p:nvPr/>
        </p:nvSpPr>
        <p:spPr bwMode="auto">
          <a:xfrm>
            <a:off x="6289675" y="48641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4" name="Line 204"/>
          <p:cNvSpPr>
            <a:spLocks noChangeShapeType="1"/>
          </p:cNvSpPr>
          <p:nvPr/>
        </p:nvSpPr>
        <p:spPr bwMode="auto">
          <a:xfrm>
            <a:off x="6289675" y="48641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5" name="Rectangle 205"/>
          <p:cNvSpPr>
            <a:spLocks noChangeArrowheads="1"/>
          </p:cNvSpPr>
          <p:nvPr/>
        </p:nvSpPr>
        <p:spPr bwMode="auto">
          <a:xfrm>
            <a:off x="6962775" y="4864100"/>
            <a:ext cx="17463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6" name="Line 206"/>
          <p:cNvSpPr>
            <a:spLocks noChangeShapeType="1"/>
          </p:cNvSpPr>
          <p:nvPr/>
        </p:nvSpPr>
        <p:spPr bwMode="auto">
          <a:xfrm>
            <a:off x="6962775" y="48641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7" name="Rectangle 207"/>
          <p:cNvSpPr>
            <a:spLocks noChangeArrowheads="1"/>
          </p:cNvSpPr>
          <p:nvPr/>
        </p:nvSpPr>
        <p:spPr bwMode="auto">
          <a:xfrm>
            <a:off x="7905750" y="48641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8" name="Line 208"/>
          <p:cNvSpPr>
            <a:spLocks noChangeShapeType="1"/>
          </p:cNvSpPr>
          <p:nvPr/>
        </p:nvSpPr>
        <p:spPr bwMode="auto">
          <a:xfrm>
            <a:off x="7905750" y="48641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79" name="Rectangle 209"/>
          <p:cNvSpPr>
            <a:spLocks noChangeArrowheads="1"/>
          </p:cNvSpPr>
          <p:nvPr/>
        </p:nvSpPr>
        <p:spPr bwMode="auto">
          <a:xfrm>
            <a:off x="8848725" y="48641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80" name="Line 210"/>
          <p:cNvSpPr>
            <a:spLocks noChangeShapeType="1"/>
          </p:cNvSpPr>
          <p:nvPr/>
        </p:nvSpPr>
        <p:spPr bwMode="auto">
          <a:xfrm>
            <a:off x="8848725" y="48641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81" name="Rectangle 211"/>
          <p:cNvSpPr>
            <a:spLocks noChangeArrowheads="1"/>
          </p:cNvSpPr>
          <p:nvPr/>
        </p:nvSpPr>
        <p:spPr bwMode="auto">
          <a:xfrm>
            <a:off x="857250" y="51403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82" name="Rectangle 212"/>
          <p:cNvSpPr>
            <a:spLocks noChangeArrowheads="1"/>
          </p:cNvSpPr>
          <p:nvPr/>
        </p:nvSpPr>
        <p:spPr bwMode="auto">
          <a:xfrm>
            <a:off x="1031875" y="51403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83" name="Rectangle 214"/>
          <p:cNvSpPr>
            <a:spLocks noChangeArrowheads="1"/>
          </p:cNvSpPr>
          <p:nvPr/>
        </p:nvSpPr>
        <p:spPr bwMode="auto">
          <a:xfrm>
            <a:off x="2311400" y="51403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84" name="Rectangle 215"/>
          <p:cNvSpPr>
            <a:spLocks noChangeArrowheads="1"/>
          </p:cNvSpPr>
          <p:nvPr/>
        </p:nvSpPr>
        <p:spPr bwMode="auto">
          <a:xfrm>
            <a:off x="6373813" y="51403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85" name="Rectangle 216"/>
          <p:cNvSpPr>
            <a:spLocks noChangeArrowheads="1"/>
          </p:cNvSpPr>
          <p:nvPr/>
        </p:nvSpPr>
        <p:spPr bwMode="auto">
          <a:xfrm>
            <a:off x="7843838" y="51403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86" name="Rectangle 217"/>
          <p:cNvSpPr>
            <a:spLocks noChangeArrowheads="1"/>
          </p:cNvSpPr>
          <p:nvPr/>
        </p:nvSpPr>
        <p:spPr bwMode="auto">
          <a:xfrm>
            <a:off x="8786813" y="51403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87" name="Rectangle 218"/>
          <p:cNvSpPr>
            <a:spLocks noChangeArrowheads="1"/>
          </p:cNvSpPr>
          <p:nvPr/>
        </p:nvSpPr>
        <p:spPr bwMode="auto">
          <a:xfrm>
            <a:off x="8937625" y="51403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388" name="Rectangle 219"/>
          <p:cNvSpPr>
            <a:spLocks noChangeArrowheads="1"/>
          </p:cNvSpPr>
          <p:nvPr/>
        </p:nvSpPr>
        <p:spPr bwMode="auto">
          <a:xfrm>
            <a:off x="947738" y="5135563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89" name="Line 220"/>
          <p:cNvSpPr>
            <a:spLocks noChangeShapeType="1"/>
          </p:cNvSpPr>
          <p:nvPr/>
        </p:nvSpPr>
        <p:spPr bwMode="auto">
          <a:xfrm>
            <a:off x="947738" y="5135563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0" name="Rectangle 221"/>
          <p:cNvSpPr>
            <a:spLocks noChangeArrowheads="1"/>
          </p:cNvSpPr>
          <p:nvPr/>
        </p:nvSpPr>
        <p:spPr bwMode="auto">
          <a:xfrm>
            <a:off x="2227263" y="5135563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1" name="Line 222"/>
          <p:cNvSpPr>
            <a:spLocks noChangeShapeType="1"/>
          </p:cNvSpPr>
          <p:nvPr/>
        </p:nvSpPr>
        <p:spPr bwMode="auto">
          <a:xfrm>
            <a:off x="2227263" y="5135563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2" name="Rectangle 223"/>
          <p:cNvSpPr>
            <a:spLocks noChangeArrowheads="1"/>
          </p:cNvSpPr>
          <p:nvPr/>
        </p:nvSpPr>
        <p:spPr bwMode="auto">
          <a:xfrm>
            <a:off x="6289675" y="5135563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3" name="Line 224"/>
          <p:cNvSpPr>
            <a:spLocks noChangeShapeType="1"/>
          </p:cNvSpPr>
          <p:nvPr/>
        </p:nvSpPr>
        <p:spPr bwMode="auto">
          <a:xfrm>
            <a:off x="6289675" y="5135563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4" name="Rectangle 225"/>
          <p:cNvSpPr>
            <a:spLocks noChangeArrowheads="1"/>
          </p:cNvSpPr>
          <p:nvPr/>
        </p:nvSpPr>
        <p:spPr bwMode="auto">
          <a:xfrm>
            <a:off x="6962775" y="5135563"/>
            <a:ext cx="17463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5" name="Line 226"/>
          <p:cNvSpPr>
            <a:spLocks noChangeShapeType="1"/>
          </p:cNvSpPr>
          <p:nvPr/>
        </p:nvSpPr>
        <p:spPr bwMode="auto">
          <a:xfrm>
            <a:off x="6962775" y="5135563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6" name="Rectangle 227"/>
          <p:cNvSpPr>
            <a:spLocks noChangeArrowheads="1"/>
          </p:cNvSpPr>
          <p:nvPr/>
        </p:nvSpPr>
        <p:spPr bwMode="auto">
          <a:xfrm>
            <a:off x="7905750" y="5135563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7" name="Line 228"/>
          <p:cNvSpPr>
            <a:spLocks noChangeShapeType="1"/>
          </p:cNvSpPr>
          <p:nvPr/>
        </p:nvSpPr>
        <p:spPr bwMode="auto">
          <a:xfrm>
            <a:off x="7905750" y="5135563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8" name="Rectangle 229"/>
          <p:cNvSpPr>
            <a:spLocks noChangeArrowheads="1"/>
          </p:cNvSpPr>
          <p:nvPr/>
        </p:nvSpPr>
        <p:spPr bwMode="auto">
          <a:xfrm>
            <a:off x="8848725" y="5135563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99" name="Line 230"/>
          <p:cNvSpPr>
            <a:spLocks noChangeShapeType="1"/>
          </p:cNvSpPr>
          <p:nvPr/>
        </p:nvSpPr>
        <p:spPr bwMode="auto">
          <a:xfrm>
            <a:off x="8848725" y="5135563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00" name="Rectangle 231"/>
          <p:cNvSpPr>
            <a:spLocks noChangeArrowheads="1"/>
          </p:cNvSpPr>
          <p:nvPr/>
        </p:nvSpPr>
        <p:spPr bwMode="auto">
          <a:xfrm>
            <a:off x="857250" y="54117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01" name="Rectangle 232"/>
          <p:cNvSpPr>
            <a:spLocks noChangeArrowheads="1"/>
          </p:cNvSpPr>
          <p:nvPr/>
        </p:nvSpPr>
        <p:spPr bwMode="auto">
          <a:xfrm>
            <a:off x="1031875" y="5411788"/>
            <a:ext cx="101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    1</a:t>
            </a:r>
            <a:endParaRPr lang="en-US"/>
          </a:p>
        </p:txBody>
      </p:sp>
      <p:sp>
        <p:nvSpPr>
          <p:cNvPr id="50402" name="Rectangle 233"/>
          <p:cNvSpPr>
            <a:spLocks noChangeArrowheads="1"/>
          </p:cNvSpPr>
          <p:nvPr/>
        </p:nvSpPr>
        <p:spPr bwMode="auto">
          <a:xfrm>
            <a:off x="2103438" y="54117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03" name="Rectangle 234"/>
          <p:cNvSpPr>
            <a:spLocks noChangeArrowheads="1"/>
          </p:cNvSpPr>
          <p:nvPr/>
        </p:nvSpPr>
        <p:spPr bwMode="auto">
          <a:xfrm>
            <a:off x="2311400" y="5411788"/>
            <a:ext cx="2324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Computer Equipment</a:t>
            </a:r>
            <a:endParaRPr lang="en-US"/>
          </a:p>
        </p:txBody>
      </p:sp>
      <p:sp>
        <p:nvSpPr>
          <p:cNvPr id="50404" name="Rectangle 235"/>
          <p:cNvSpPr>
            <a:spLocks noChangeArrowheads="1"/>
          </p:cNvSpPr>
          <p:nvPr/>
        </p:nvSpPr>
        <p:spPr bwMode="auto">
          <a:xfrm>
            <a:off x="4713288" y="54117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05" name="Rectangle 236"/>
          <p:cNvSpPr>
            <a:spLocks noChangeArrowheads="1"/>
          </p:cNvSpPr>
          <p:nvPr/>
        </p:nvSpPr>
        <p:spPr bwMode="auto">
          <a:xfrm>
            <a:off x="6373813" y="54117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06" name="Rectangle 237"/>
          <p:cNvSpPr>
            <a:spLocks noChangeArrowheads="1"/>
          </p:cNvSpPr>
          <p:nvPr/>
        </p:nvSpPr>
        <p:spPr bwMode="auto">
          <a:xfrm>
            <a:off x="7259638" y="541178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7,000</a:t>
            </a:r>
            <a:endParaRPr lang="en-US"/>
          </a:p>
        </p:txBody>
      </p:sp>
      <p:sp>
        <p:nvSpPr>
          <p:cNvPr id="50407" name="Rectangle 238"/>
          <p:cNvSpPr>
            <a:spLocks noChangeArrowheads="1"/>
          </p:cNvSpPr>
          <p:nvPr/>
        </p:nvSpPr>
        <p:spPr bwMode="auto">
          <a:xfrm>
            <a:off x="7843838" y="54117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08" name="Rectangle 239"/>
          <p:cNvSpPr>
            <a:spLocks noChangeArrowheads="1"/>
          </p:cNvSpPr>
          <p:nvPr/>
        </p:nvSpPr>
        <p:spPr bwMode="auto">
          <a:xfrm>
            <a:off x="8786813" y="54117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09" name="Rectangle 240"/>
          <p:cNvSpPr>
            <a:spLocks noChangeArrowheads="1"/>
          </p:cNvSpPr>
          <p:nvPr/>
        </p:nvSpPr>
        <p:spPr bwMode="auto">
          <a:xfrm>
            <a:off x="8937625" y="54117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10" name="Rectangle 241"/>
          <p:cNvSpPr>
            <a:spLocks noChangeArrowheads="1"/>
          </p:cNvSpPr>
          <p:nvPr/>
        </p:nvSpPr>
        <p:spPr bwMode="auto">
          <a:xfrm>
            <a:off x="947738" y="54070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1" name="Line 242"/>
          <p:cNvSpPr>
            <a:spLocks noChangeShapeType="1"/>
          </p:cNvSpPr>
          <p:nvPr/>
        </p:nvSpPr>
        <p:spPr bwMode="auto">
          <a:xfrm>
            <a:off x="947738" y="5407025"/>
            <a:ext cx="1587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2" name="Rectangle 243"/>
          <p:cNvSpPr>
            <a:spLocks noChangeArrowheads="1"/>
          </p:cNvSpPr>
          <p:nvPr/>
        </p:nvSpPr>
        <p:spPr bwMode="auto">
          <a:xfrm>
            <a:off x="2227263" y="54070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3" name="Line 244"/>
          <p:cNvSpPr>
            <a:spLocks noChangeShapeType="1"/>
          </p:cNvSpPr>
          <p:nvPr/>
        </p:nvSpPr>
        <p:spPr bwMode="auto">
          <a:xfrm>
            <a:off x="2227263" y="5407025"/>
            <a:ext cx="1587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4" name="Rectangle 245"/>
          <p:cNvSpPr>
            <a:spLocks noChangeArrowheads="1"/>
          </p:cNvSpPr>
          <p:nvPr/>
        </p:nvSpPr>
        <p:spPr bwMode="auto">
          <a:xfrm>
            <a:off x="6289675" y="54070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5" name="Line 246"/>
          <p:cNvSpPr>
            <a:spLocks noChangeShapeType="1"/>
          </p:cNvSpPr>
          <p:nvPr/>
        </p:nvSpPr>
        <p:spPr bwMode="auto">
          <a:xfrm>
            <a:off x="6289675" y="54070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6" name="Rectangle 247"/>
          <p:cNvSpPr>
            <a:spLocks noChangeArrowheads="1"/>
          </p:cNvSpPr>
          <p:nvPr/>
        </p:nvSpPr>
        <p:spPr bwMode="auto">
          <a:xfrm>
            <a:off x="6962775" y="5407025"/>
            <a:ext cx="17463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7" name="Line 248"/>
          <p:cNvSpPr>
            <a:spLocks noChangeShapeType="1"/>
          </p:cNvSpPr>
          <p:nvPr/>
        </p:nvSpPr>
        <p:spPr bwMode="auto">
          <a:xfrm>
            <a:off x="6962775" y="54070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8" name="Rectangle 249"/>
          <p:cNvSpPr>
            <a:spLocks noChangeArrowheads="1"/>
          </p:cNvSpPr>
          <p:nvPr/>
        </p:nvSpPr>
        <p:spPr bwMode="auto">
          <a:xfrm>
            <a:off x="7905750" y="54070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9" name="Line 250"/>
          <p:cNvSpPr>
            <a:spLocks noChangeShapeType="1"/>
          </p:cNvSpPr>
          <p:nvPr/>
        </p:nvSpPr>
        <p:spPr bwMode="auto">
          <a:xfrm>
            <a:off x="7905750" y="54070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20" name="Rectangle 251"/>
          <p:cNvSpPr>
            <a:spLocks noChangeArrowheads="1"/>
          </p:cNvSpPr>
          <p:nvPr/>
        </p:nvSpPr>
        <p:spPr bwMode="auto">
          <a:xfrm>
            <a:off x="8848725" y="5407025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21" name="Line 252"/>
          <p:cNvSpPr>
            <a:spLocks noChangeShapeType="1"/>
          </p:cNvSpPr>
          <p:nvPr/>
        </p:nvSpPr>
        <p:spPr bwMode="auto">
          <a:xfrm>
            <a:off x="8848725" y="5407025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22" name="Rectangle 253"/>
          <p:cNvSpPr>
            <a:spLocks noChangeArrowheads="1"/>
          </p:cNvSpPr>
          <p:nvPr/>
        </p:nvSpPr>
        <p:spPr bwMode="auto">
          <a:xfrm>
            <a:off x="857250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23" name="Rectangle 254"/>
          <p:cNvSpPr>
            <a:spLocks noChangeArrowheads="1"/>
          </p:cNvSpPr>
          <p:nvPr/>
        </p:nvSpPr>
        <p:spPr bwMode="auto">
          <a:xfrm>
            <a:off x="1031875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24" name="Rectangle 255"/>
          <p:cNvSpPr>
            <a:spLocks noChangeArrowheads="1"/>
          </p:cNvSpPr>
          <p:nvPr/>
        </p:nvSpPr>
        <p:spPr bwMode="auto">
          <a:xfrm>
            <a:off x="2311400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25" name="Rectangle 256"/>
          <p:cNvSpPr>
            <a:spLocks noChangeArrowheads="1"/>
          </p:cNvSpPr>
          <p:nvPr/>
        </p:nvSpPr>
        <p:spPr bwMode="auto">
          <a:xfrm>
            <a:off x="2378075" y="5684838"/>
            <a:ext cx="812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Cash</a:t>
            </a:r>
            <a:endParaRPr lang="en-US"/>
          </a:p>
        </p:txBody>
      </p:sp>
      <p:sp>
        <p:nvSpPr>
          <p:cNvPr id="50426" name="Rectangle 257"/>
          <p:cNvSpPr>
            <a:spLocks noChangeArrowheads="1"/>
          </p:cNvSpPr>
          <p:nvPr/>
        </p:nvSpPr>
        <p:spPr bwMode="auto">
          <a:xfrm>
            <a:off x="3219450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27" name="Rectangle 258"/>
          <p:cNvSpPr>
            <a:spLocks noChangeArrowheads="1"/>
          </p:cNvSpPr>
          <p:nvPr/>
        </p:nvSpPr>
        <p:spPr bwMode="auto">
          <a:xfrm>
            <a:off x="6373813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28" name="Rectangle 259"/>
          <p:cNvSpPr>
            <a:spLocks noChangeArrowheads="1"/>
          </p:cNvSpPr>
          <p:nvPr/>
        </p:nvSpPr>
        <p:spPr bwMode="auto">
          <a:xfrm>
            <a:off x="7843838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29" name="Rectangle 260"/>
          <p:cNvSpPr>
            <a:spLocks noChangeArrowheads="1"/>
          </p:cNvSpPr>
          <p:nvPr/>
        </p:nvSpPr>
        <p:spPr bwMode="auto">
          <a:xfrm>
            <a:off x="8202613" y="5684838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7,000</a:t>
            </a:r>
            <a:endParaRPr lang="en-US"/>
          </a:p>
        </p:txBody>
      </p:sp>
      <p:sp>
        <p:nvSpPr>
          <p:cNvPr id="50430" name="Rectangle 261"/>
          <p:cNvSpPr>
            <a:spLocks noChangeArrowheads="1"/>
          </p:cNvSpPr>
          <p:nvPr/>
        </p:nvSpPr>
        <p:spPr bwMode="auto">
          <a:xfrm>
            <a:off x="8786813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31" name="Rectangle 262"/>
          <p:cNvSpPr>
            <a:spLocks noChangeArrowheads="1"/>
          </p:cNvSpPr>
          <p:nvPr/>
        </p:nvSpPr>
        <p:spPr bwMode="auto">
          <a:xfrm>
            <a:off x="8937625" y="56848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32" name="Rectangle 263"/>
          <p:cNvSpPr>
            <a:spLocks noChangeArrowheads="1"/>
          </p:cNvSpPr>
          <p:nvPr/>
        </p:nvSpPr>
        <p:spPr bwMode="auto">
          <a:xfrm>
            <a:off x="947738" y="56800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33" name="Line 264"/>
          <p:cNvSpPr>
            <a:spLocks noChangeShapeType="1"/>
          </p:cNvSpPr>
          <p:nvPr/>
        </p:nvSpPr>
        <p:spPr bwMode="auto">
          <a:xfrm>
            <a:off x="947738" y="5680075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34" name="Rectangle 265"/>
          <p:cNvSpPr>
            <a:spLocks noChangeArrowheads="1"/>
          </p:cNvSpPr>
          <p:nvPr/>
        </p:nvSpPr>
        <p:spPr bwMode="auto">
          <a:xfrm>
            <a:off x="2227263" y="56800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35" name="Line 266"/>
          <p:cNvSpPr>
            <a:spLocks noChangeShapeType="1"/>
          </p:cNvSpPr>
          <p:nvPr/>
        </p:nvSpPr>
        <p:spPr bwMode="auto">
          <a:xfrm>
            <a:off x="2227263" y="5680075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36" name="Rectangle 267"/>
          <p:cNvSpPr>
            <a:spLocks noChangeArrowheads="1"/>
          </p:cNvSpPr>
          <p:nvPr/>
        </p:nvSpPr>
        <p:spPr bwMode="auto">
          <a:xfrm>
            <a:off x="6289675" y="56800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37" name="Line 268"/>
          <p:cNvSpPr>
            <a:spLocks noChangeShapeType="1"/>
          </p:cNvSpPr>
          <p:nvPr/>
        </p:nvSpPr>
        <p:spPr bwMode="auto">
          <a:xfrm>
            <a:off x="6289675" y="56800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38" name="Rectangle 269"/>
          <p:cNvSpPr>
            <a:spLocks noChangeArrowheads="1"/>
          </p:cNvSpPr>
          <p:nvPr/>
        </p:nvSpPr>
        <p:spPr bwMode="auto">
          <a:xfrm>
            <a:off x="6962775" y="5680075"/>
            <a:ext cx="17463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39" name="Line 270"/>
          <p:cNvSpPr>
            <a:spLocks noChangeShapeType="1"/>
          </p:cNvSpPr>
          <p:nvPr/>
        </p:nvSpPr>
        <p:spPr bwMode="auto">
          <a:xfrm>
            <a:off x="6962775" y="56800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0" name="Rectangle 271"/>
          <p:cNvSpPr>
            <a:spLocks noChangeArrowheads="1"/>
          </p:cNvSpPr>
          <p:nvPr/>
        </p:nvSpPr>
        <p:spPr bwMode="auto">
          <a:xfrm>
            <a:off x="7905750" y="56800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1" name="Line 272"/>
          <p:cNvSpPr>
            <a:spLocks noChangeShapeType="1"/>
          </p:cNvSpPr>
          <p:nvPr/>
        </p:nvSpPr>
        <p:spPr bwMode="auto">
          <a:xfrm>
            <a:off x="7905750" y="56800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2" name="Rectangle 273"/>
          <p:cNvSpPr>
            <a:spLocks noChangeArrowheads="1"/>
          </p:cNvSpPr>
          <p:nvPr/>
        </p:nvSpPr>
        <p:spPr bwMode="auto">
          <a:xfrm>
            <a:off x="8848725" y="5680075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3" name="Line 274"/>
          <p:cNvSpPr>
            <a:spLocks noChangeShapeType="1"/>
          </p:cNvSpPr>
          <p:nvPr/>
        </p:nvSpPr>
        <p:spPr bwMode="auto">
          <a:xfrm>
            <a:off x="8848725" y="5680075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4" name="Rectangle 275"/>
          <p:cNvSpPr>
            <a:spLocks noChangeArrowheads="1"/>
          </p:cNvSpPr>
          <p:nvPr/>
        </p:nvSpPr>
        <p:spPr bwMode="auto">
          <a:xfrm>
            <a:off x="857250" y="59563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45" name="Rectangle 276"/>
          <p:cNvSpPr>
            <a:spLocks noChangeArrowheads="1"/>
          </p:cNvSpPr>
          <p:nvPr/>
        </p:nvSpPr>
        <p:spPr bwMode="auto">
          <a:xfrm>
            <a:off x="1031875" y="59563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46" name="Rectangle 277"/>
          <p:cNvSpPr>
            <a:spLocks noChangeArrowheads="1"/>
          </p:cNvSpPr>
          <p:nvPr/>
        </p:nvSpPr>
        <p:spPr bwMode="auto">
          <a:xfrm>
            <a:off x="2311400" y="5956300"/>
            <a:ext cx="3757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(Pembelian peralatan secara</a:t>
            </a:r>
            <a:endParaRPr lang="en-US"/>
          </a:p>
        </p:txBody>
      </p:sp>
      <p:sp>
        <p:nvSpPr>
          <p:cNvPr id="50447" name="Rectangle 278"/>
          <p:cNvSpPr>
            <a:spLocks noChangeArrowheads="1"/>
          </p:cNvSpPr>
          <p:nvPr/>
        </p:nvSpPr>
        <p:spPr bwMode="auto">
          <a:xfrm>
            <a:off x="5907088" y="59563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48" name="Rectangle 279"/>
          <p:cNvSpPr>
            <a:spLocks noChangeArrowheads="1"/>
          </p:cNvSpPr>
          <p:nvPr/>
        </p:nvSpPr>
        <p:spPr bwMode="auto">
          <a:xfrm>
            <a:off x="6373813" y="59563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49" name="Rectangle 280"/>
          <p:cNvSpPr>
            <a:spLocks noChangeArrowheads="1"/>
          </p:cNvSpPr>
          <p:nvPr/>
        </p:nvSpPr>
        <p:spPr bwMode="auto">
          <a:xfrm>
            <a:off x="7843838" y="59563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50" name="Rectangle 281"/>
          <p:cNvSpPr>
            <a:spLocks noChangeArrowheads="1"/>
          </p:cNvSpPr>
          <p:nvPr/>
        </p:nvSpPr>
        <p:spPr bwMode="auto">
          <a:xfrm>
            <a:off x="8786813" y="59563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51" name="Rectangle 282"/>
          <p:cNvSpPr>
            <a:spLocks noChangeArrowheads="1"/>
          </p:cNvSpPr>
          <p:nvPr/>
        </p:nvSpPr>
        <p:spPr bwMode="auto">
          <a:xfrm>
            <a:off x="8937625" y="59563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52" name="Rectangle 283"/>
          <p:cNvSpPr>
            <a:spLocks noChangeArrowheads="1"/>
          </p:cNvSpPr>
          <p:nvPr/>
        </p:nvSpPr>
        <p:spPr bwMode="auto">
          <a:xfrm>
            <a:off x="947738" y="59515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3" name="Line 284"/>
          <p:cNvSpPr>
            <a:spLocks noChangeShapeType="1"/>
          </p:cNvSpPr>
          <p:nvPr/>
        </p:nvSpPr>
        <p:spPr bwMode="auto">
          <a:xfrm>
            <a:off x="947738" y="5951538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4" name="Rectangle 285"/>
          <p:cNvSpPr>
            <a:spLocks noChangeArrowheads="1"/>
          </p:cNvSpPr>
          <p:nvPr/>
        </p:nvSpPr>
        <p:spPr bwMode="auto">
          <a:xfrm>
            <a:off x="2227263" y="59515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5" name="Line 286"/>
          <p:cNvSpPr>
            <a:spLocks noChangeShapeType="1"/>
          </p:cNvSpPr>
          <p:nvPr/>
        </p:nvSpPr>
        <p:spPr bwMode="auto">
          <a:xfrm>
            <a:off x="2227263" y="5951538"/>
            <a:ext cx="1587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6" name="Rectangle 287"/>
          <p:cNvSpPr>
            <a:spLocks noChangeArrowheads="1"/>
          </p:cNvSpPr>
          <p:nvPr/>
        </p:nvSpPr>
        <p:spPr bwMode="auto">
          <a:xfrm>
            <a:off x="6289675" y="59515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7" name="Line 288"/>
          <p:cNvSpPr>
            <a:spLocks noChangeShapeType="1"/>
          </p:cNvSpPr>
          <p:nvPr/>
        </p:nvSpPr>
        <p:spPr bwMode="auto">
          <a:xfrm>
            <a:off x="6289675" y="59515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8" name="Rectangle 289"/>
          <p:cNvSpPr>
            <a:spLocks noChangeArrowheads="1"/>
          </p:cNvSpPr>
          <p:nvPr/>
        </p:nvSpPr>
        <p:spPr bwMode="auto">
          <a:xfrm>
            <a:off x="6962775" y="5951538"/>
            <a:ext cx="17463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9" name="Line 290"/>
          <p:cNvSpPr>
            <a:spLocks noChangeShapeType="1"/>
          </p:cNvSpPr>
          <p:nvPr/>
        </p:nvSpPr>
        <p:spPr bwMode="auto">
          <a:xfrm>
            <a:off x="6962775" y="59515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0" name="Rectangle 291"/>
          <p:cNvSpPr>
            <a:spLocks noChangeArrowheads="1"/>
          </p:cNvSpPr>
          <p:nvPr/>
        </p:nvSpPr>
        <p:spPr bwMode="auto">
          <a:xfrm>
            <a:off x="7905750" y="59515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1" name="Line 292"/>
          <p:cNvSpPr>
            <a:spLocks noChangeShapeType="1"/>
          </p:cNvSpPr>
          <p:nvPr/>
        </p:nvSpPr>
        <p:spPr bwMode="auto">
          <a:xfrm>
            <a:off x="7905750" y="59515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2" name="Rectangle 293"/>
          <p:cNvSpPr>
            <a:spLocks noChangeArrowheads="1"/>
          </p:cNvSpPr>
          <p:nvPr/>
        </p:nvSpPr>
        <p:spPr bwMode="auto">
          <a:xfrm>
            <a:off x="8848725" y="5951538"/>
            <a:ext cx="15875" cy="271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3" name="Line 294"/>
          <p:cNvSpPr>
            <a:spLocks noChangeShapeType="1"/>
          </p:cNvSpPr>
          <p:nvPr/>
        </p:nvSpPr>
        <p:spPr bwMode="auto">
          <a:xfrm>
            <a:off x="8848725" y="5951538"/>
            <a:ext cx="1588" cy="271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4" name="Rectangle 295"/>
          <p:cNvSpPr>
            <a:spLocks noChangeArrowheads="1"/>
          </p:cNvSpPr>
          <p:nvPr/>
        </p:nvSpPr>
        <p:spPr bwMode="auto">
          <a:xfrm>
            <a:off x="857250" y="62277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65" name="Rectangle 296"/>
          <p:cNvSpPr>
            <a:spLocks noChangeArrowheads="1"/>
          </p:cNvSpPr>
          <p:nvPr/>
        </p:nvSpPr>
        <p:spPr bwMode="auto">
          <a:xfrm>
            <a:off x="1031875" y="62277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66" name="Rectangle 297"/>
          <p:cNvSpPr>
            <a:spLocks noChangeArrowheads="1"/>
          </p:cNvSpPr>
          <p:nvPr/>
        </p:nvSpPr>
        <p:spPr bwMode="auto">
          <a:xfrm>
            <a:off x="2311400" y="6227763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         tunai)</a:t>
            </a:r>
            <a:endParaRPr lang="en-US"/>
          </a:p>
        </p:txBody>
      </p:sp>
      <p:sp>
        <p:nvSpPr>
          <p:cNvPr id="50467" name="Rectangle 298"/>
          <p:cNvSpPr>
            <a:spLocks noChangeArrowheads="1"/>
          </p:cNvSpPr>
          <p:nvPr/>
        </p:nvSpPr>
        <p:spPr bwMode="auto">
          <a:xfrm>
            <a:off x="3595688" y="62277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68" name="Rectangle 299"/>
          <p:cNvSpPr>
            <a:spLocks noChangeArrowheads="1"/>
          </p:cNvSpPr>
          <p:nvPr/>
        </p:nvSpPr>
        <p:spPr bwMode="auto">
          <a:xfrm>
            <a:off x="6373813" y="62277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69" name="Rectangle 300"/>
          <p:cNvSpPr>
            <a:spLocks noChangeArrowheads="1"/>
          </p:cNvSpPr>
          <p:nvPr/>
        </p:nvSpPr>
        <p:spPr bwMode="auto">
          <a:xfrm>
            <a:off x="7843838" y="62277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70" name="Rectangle 301"/>
          <p:cNvSpPr>
            <a:spLocks noChangeArrowheads="1"/>
          </p:cNvSpPr>
          <p:nvPr/>
        </p:nvSpPr>
        <p:spPr bwMode="auto">
          <a:xfrm>
            <a:off x="8786813" y="62277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71" name="Rectangle 302"/>
          <p:cNvSpPr>
            <a:spLocks noChangeArrowheads="1"/>
          </p:cNvSpPr>
          <p:nvPr/>
        </p:nvSpPr>
        <p:spPr bwMode="auto">
          <a:xfrm>
            <a:off x="8937625" y="62277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72" name="Rectangle 303"/>
          <p:cNvSpPr>
            <a:spLocks noChangeArrowheads="1"/>
          </p:cNvSpPr>
          <p:nvPr/>
        </p:nvSpPr>
        <p:spPr bwMode="auto">
          <a:xfrm>
            <a:off x="947738" y="62230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3" name="Line 304"/>
          <p:cNvSpPr>
            <a:spLocks noChangeShapeType="1"/>
          </p:cNvSpPr>
          <p:nvPr/>
        </p:nvSpPr>
        <p:spPr bwMode="auto">
          <a:xfrm>
            <a:off x="947738" y="6223000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4" name="Rectangle 305"/>
          <p:cNvSpPr>
            <a:spLocks noChangeArrowheads="1"/>
          </p:cNvSpPr>
          <p:nvPr/>
        </p:nvSpPr>
        <p:spPr bwMode="auto">
          <a:xfrm>
            <a:off x="2227263" y="62230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5" name="Line 306"/>
          <p:cNvSpPr>
            <a:spLocks noChangeShapeType="1"/>
          </p:cNvSpPr>
          <p:nvPr/>
        </p:nvSpPr>
        <p:spPr bwMode="auto">
          <a:xfrm>
            <a:off x="2227263" y="6223000"/>
            <a:ext cx="1587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6" name="Rectangle 307"/>
          <p:cNvSpPr>
            <a:spLocks noChangeArrowheads="1"/>
          </p:cNvSpPr>
          <p:nvPr/>
        </p:nvSpPr>
        <p:spPr bwMode="auto">
          <a:xfrm>
            <a:off x="6289675" y="62230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7" name="Line 308"/>
          <p:cNvSpPr>
            <a:spLocks noChangeShapeType="1"/>
          </p:cNvSpPr>
          <p:nvPr/>
        </p:nvSpPr>
        <p:spPr bwMode="auto">
          <a:xfrm>
            <a:off x="6289675" y="62230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8" name="Rectangle 309"/>
          <p:cNvSpPr>
            <a:spLocks noChangeArrowheads="1"/>
          </p:cNvSpPr>
          <p:nvPr/>
        </p:nvSpPr>
        <p:spPr bwMode="auto">
          <a:xfrm>
            <a:off x="6962775" y="6223000"/>
            <a:ext cx="17463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9" name="Line 310"/>
          <p:cNvSpPr>
            <a:spLocks noChangeShapeType="1"/>
          </p:cNvSpPr>
          <p:nvPr/>
        </p:nvSpPr>
        <p:spPr bwMode="auto">
          <a:xfrm>
            <a:off x="6962775" y="62230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0" name="Rectangle 311"/>
          <p:cNvSpPr>
            <a:spLocks noChangeArrowheads="1"/>
          </p:cNvSpPr>
          <p:nvPr/>
        </p:nvSpPr>
        <p:spPr bwMode="auto">
          <a:xfrm>
            <a:off x="7905750" y="62230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1" name="Line 312"/>
          <p:cNvSpPr>
            <a:spLocks noChangeShapeType="1"/>
          </p:cNvSpPr>
          <p:nvPr/>
        </p:nvSpPr>
        <p:spPr bwMode="auto">
          <a:xfrm>
            <a:off x="7905750" y="62230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2" name="Rectangle 313"/>
          <p:cNvSpPr>
            <a:spLocks noChangeArrowheads="1"/>
          </p:cNvSpPr>
          <p:nvPr/>
        </p:nvSpPr>
        <p:spPr bwMode="auto">
          <a:xfrm>
            <a:off x="8848725" y="6223000"/>
            <a:ext cx="15875" cy="271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3" name="Line 314"/>
          <p:cNvSpPr>
            <a:spLocks noChangeShapeType="1"/>
          </p:cNvSpPr>
          <p:nvPr/>
        </p:nvSpPr>
        <p:spPr bwMode="auto">
          <a:xfrm>
            <a:off x="8848725" y="6223000"/>
            <a:ext cx="1588" cy="271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4" name="Rectangle 315"/>
          <p:cNvSpPr>
            <a:spLocks noChangeArrowheads="1"/>
          </p:cNvSpPr>
          <p:nvPr/>
        </p:nvSpPr>
        <p:spPr bwMode="auto">
          <a:xfrm>
            <a:off x="857250" y="64992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85" name="Rectangle 316"/>
          <p:cNvSpPr>
            <a:spLocks noChangeArrowheads="1"/>
          </p:cNvSpPr>
          <p:nvPr/>
        </p:nvSpPr>
        <p:spPr bwMode="auto">
          <a:xfrm>
            <a:off x="838200" y="66294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86" name="Rectangle 317"/>
          <p:cNvSpPr>
            <a:spLocks noChangeArrowheads="1"/>
          </p:cNvSpPr>
          <p:nvPr/>
        </p:nvSpPr>
        <p:spPr bwMode="auto">
          <a:xfrm>
            <a:off x="2311400" y="64992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87" name="Rectangle 318"/>
          <p:cNvSpPr>
            <a:spLocks noChangeArrowheads="1"/>
          </p:cNvSpPr>
          <p:nvPr/>
        </p:nvSpPr>
        <p:spPr bwMode="auto">
          <a:xfrm>
            <a:off x="6373813" y="64992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88" name="Rectangle 319"/>
          <p:cNvSpPr>
            <a:spLocks noChangeArrowheads="1"/>
          </p:cNvSpPr>
          <p:nvPr/>
        </p:nvSpPr>
        <p:spPr bwMode="auto">
          <a:xfrm>
            <a:off x="7843838" y="64992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89" name="Rectangle 320"/>
          <p:cNvSpPr>
            <a:spLocks noChangeArrowheads="1"/>
          </p:cNvSpPr>
          <p:nvPr/>
        </p:nvSpPr>
        <p:spPr bwMode="auto">
          <a:xfrm>
            <a:off x="8786813" y="64992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90" name="Rectangle 321"/>
          <p:cNvSpPr>
            <a:spLocks noChangeArrowheads="1"/>
          </p:cNvSpPr>
          <p:nvPr/>
        </p:nvSpPr>
        <p:spPr bwMode="auto">
          <a:xfrm>
            <a:off x="8937625" y="64992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50491" name="Rectangle 322"/>
          <p:cNvSpPr>
            <a:spLocks noChangeArrowheads="1"/>
          </p:cNvSpPr>
          <p:nvPr/>
        </p:nvSpPr>
        <p:spPr bwMode="auto">
          <a:xfrm>
            <a:off x="947738" y="6494463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2" name="Line 323"/>
          <p:cNvSpPr>
            <a:spLocks noChangeShapeType="1"/>
          </p:cNvSpPr>
          <p:nvPr/>
        </p:nvSpPr>
        <p:spPr bwMode="auto">
          <a:xfrm>
            <a:off x="947738" y="6494463"/>
            <a:ext cx="1587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3" name="Rectangle 324"/>
          <p:cNvSpPr>
            <a:spLocks noChangeArrowheads="1"/>
          </p:cNvSpPr>
          <p:nvPr/>
        </p:nvSpPr>
        <p:spPr bwMode="auto">
          <a:xfrm>
            <a:off x="947738" y="67675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4" name="Line 325"/>
          <p:cNvSpPr>
            <a:spLocks noChangeShapeType="1"/>
          </p:cNvSpPr>
          <p:nvPr/>
        </p:nvSpPr>
        <p:spPr bwMode="auto">
          <a:xfrm>
            <a:off x="947738" y="67675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5" name="Line 326"/>
          <p:cNvSpPr>
            <a:spLocks noChangeShapeType="1"/>
          </p:cNvSpPr>
          <p:nvPr/>
        </p:nvSpPr>
        <p:spPr bwMode="auto">
          <a:xfrm>
            <a:off x="947738" y="6767513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6" name="Rectangle 327"/>
          <p:cNvSpPr>
            <a:spLocks noChangeArrowheads="1"/>
          </p:cNvSpPr>
          <p:nvPr/>
        </p:nvSpPr>
        <p:spPr bwMode="auto">
          <a:xfrm>
            <a:off x="947738" y="67675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7" name="Line 328"/>
          <p:cNvSpPr>
            <a:spLocks noChangeShapeType="1"/>
          </p:cNvSpPr>
          <p:nvPr/>
        </p:nvSpPr>
        <p:spPr bwMode="auto">
          <a:xfrm>
            <a:off x="947738" y="67675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8" name="Line 329"/>
          <p:cNvSpPr>
            <a:spLocks noChangeShapeType="1"/>
          </p:cNvSpPr>
          <p:nvPr/>
        </p:nvSpPr>
        <p:spPr bwMode="auto">
          <a:xfrm>
            <a:off x="947738" y="6767513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9" name="Rectangle 330"/>
          <p:cNvSpPr>
            <a:spLocks noChangeArrowheads="1"/>
          </p:cNvSpPr>
          <p:nvPr/>
        </p:nvSpPr>
        <p:spPr bwMode="auto">
          <a:xfrm>
            <a:off x="963613" y="6767513"/>
            <a:ext cx="126365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0" name="Line 331"/>
          <p:cNvSpPr>
            <a:spLocks noChangeShapeType="1"/>
          </p:cNvSpPr>
          <p:nvPr/>
        </p:nvSpPr>
        <p:spPr bwMode="auto">
          <a:xfrm>
            <a:off x="963613" y="6767513"/>
            <a:ext cx="1263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1" name="Rectangle 332"/>
          <p:cNvSpPr>
            <a:spLocks noChangeArrowheads="1"/>
          </p:cNvSpPr>
          <p:nvPr/>
        </p:nvSpPr>
        <p:spPr bwMode="auto">
          <a:xfrm>
            <a:off x="2227263" y="6494463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2" name="Line 333"/>
          <p:cNvSpPr>
            <a:spLocks noChangeShapeType="1"/>
          </p:cNvSpPr>
          <p:nvPr/>
        </p:nvSpPr>
        <p:spPr bwMode="auto">
          <a:xfrm>
            <a:off x="2227263" y="6494463"/>
            <a:ext cx="1587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3" name="Rectangle 334"/>
          <p:cNvSpPr>
            <a:spLocks noChangeArrowheads="1"/>
          </p:cNvSpPr>
          <p:nvPr/>
        </p:nvSpPr>
        <p:spPr bwMode="auto">
          <a:xfrm>
            <a:off x="2227263" y="67675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4" name="Line 335"/>
          <p:cNvSpPr>
            <a:spLocks noChangeShapeType="1"/>
          </p:cNvSpPr>
          <p:nvPr/>
        </p:nvSpPr>
        <p:spPr bwMode="auto">
          <a:xfrm>
            <a:off x="2227263" y="67675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5" name="Line 336"/>
          <p:cNvSpPr>
            <a:spLocks noChangeShapeType="1"/>
          </p:cNvSpPr>
          <p:nvPr/>
        </p:nvSpPr>
        <p:spPr bwMode="auto">
          <a:xfrm>
            <a:off x="2227263" y="6767513"/>
            <a:ext cx="1587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6" name="Rectangle 337"/>
          <p:cNvSpPr>
            <a:spLocks noChangeArrowheads="1"/>
          </p:cNvSpPr>
          <p:nvPr/>
        </p:nvSpPr>
        <p:spPr bwMode="auto">
          <a:xfrm>
            <a:off x="2243138" y="6767513"/>
            <a:ext cx="4046537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7" name="Line 338"/>
          <p:cNvSpPr>
            <a:spLocks noChangeShapeType="1"/>
          </p:cNvSpPr>
          <p:nvPr/>
        </p:nvSpPr>
        <p:spPr bwMode="auto">
          <a:xfrm>
            <a:off x="2243138" y="6767513"/>
            <a:ext cx="40465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8" name="Rectangle 339"/>
          <p:cNvSpPr>
            <a:spLocks noChangeArrowheads="1"/>
          </p:cNvSpPr>
          <p:nvPr/>
        </p:nvSpPr>
        <p:spPr bwMode="auto">
          <a:xfrm>
            <a:off x="6289675" y="6494463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9" name="Line 340"/>
          <p:cNvSpPr>
            <a:spLocks noChangeShapeType="1"/>
          </p:cNvSpPr>
          <p:nvPr/>
        </p:nvSpPr>
        <p:spPr bwMode="auto">
          <a:xfrm>
            <a:off x="6289675" y="6494463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0" name="Rectangle 341"/>
          <p:cNvSpPr>
            <a:spLocks noChangeArrowheads="1"/>
          </p:cNvSpPr>
          <p:nvPr/>
        </p:nvSpPr>
        <p:spPr bwMode="auto">
          <a:xfrm>
            <a:off x="6289675" y="67675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1" name="Line 342"/>
          <p:cNvSpPr>
            <a:spLocks noChangeShapeType="1"/>
          </p:cNvSpPr>
          <p:nvPr/>
        </p:nvSpPr>
        <p:spPr bwMode="auto">
          <a:xfrm>
            <a:off x="6289675" y="67675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2" name="Line 343"/>
          <p:cNvSpPr>
            <a:spLocks noChangeShapeType="1"/>
          </p:cNvSpPr>
          <p:nvPr/>
        </p:nvSpPr>
        <p:spPr bwMode="auto">
          <a:xfrm>
            <a:off x="6289675" y="67675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3" name="Rectangle 344"/>
          <p:cNvSpPr>
            <a:spLocks noChangeArrowheads="1"/>
          </p:cNvSpPr>
          <p:nvPr/>
        </p:nvSpPr>
        <p:spPr bwMode="auto">
          <a:xfrm>
            <a:off x="6305550" y="6767513"/>
            <a:ext cx="65722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4" name="Line 345"/>
          <p:cNvSpPr>
            <a:spLocks noChangeShapeType="1"/>
          </p:cNvSpPr>
          <p:nvPr/>
        </p:nvSpPr>
        <p:spPr bwMode="auto">
          <a:xfrm>
            <a:off x="6305550" y="6767513"/>
            <a:ext cx="657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5" name="Rectangle 346"/>
          <p:cNvSpPr>
            <a:spLocks noChangeArrowheads="1"/>
          </p:cNvSpPr>
          <p:nvPr/>
        </p:nvSpPr>
        <p:spPr bwMode="auto">
          <a:xfrm>
            <a:off x="6962775" y="6494463"/>
            <a:ext cx="17463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6" name="Line 347"/>
          <p:cNvSpPr>
            <a:spLocks noChangeShapeType="1"/>
          </p:cNvSpPr>
          <p:nvPr/>
        </p:nvSpPr>
        <p:spPr bwMode="auto">
          <a:xfrm>
            <a:off x="6962775" y="6494463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7" name="Rectangle 348"/>
          <p:cNvSpPr>
            <a:spLocks noChangeArrowheads="1"/>
          </p:cNvSpPr>
          <p:nvPr/>
        </p:nvSpPr>
        <p:spPr bwMode="auto">
          <a:xfrm>
            <a:off x="6962775" y="6767513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8" name="Line 349"/>
          <p:cNvSpPr>
            <a:spLocks noChangeShapeType="1"/>
          </p:cNvSpPr>
          <p:nvPr/>
        </p:nvSpPr>
        <p:spPr bwMode="auto">
          <a:xfrm>
            <a:off x="6962775" y="6767513"/>
            <a:ext cx="17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9" name="Line 350"/>
          <p:cNvSpPr>
            <a:spLocks noChangeShapeType="1"/>
          </p:cNvSpPr>
          <p:nvPr/>
        </p:nvSpPr>
        <p:spPr bwMode="auto">
          <a:xfrm>
            <a:off x="6962775" y="67675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0" name="Rectangle 351"/>
          <p:cNvSpPr>
            <a:spLocks noChangeArrowheads="1"/>
          </p:cNvSpPr>
          <p:nvPr/>
        </p:nvSpPr>
        <p:spPr bwMode="auto">
          <a:xfrm>
            <a:off x="6980238" y="6767513"/>
            <a:ext cx="92551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1" name="Line 352"/>
          <p:cNvSpPr>
            <a:spLocks noChangeShapeType="1"/>
          </p:cNvSpPr>
          <p:nvPr/>
        </p:nvSpPr>
        <p:spPr bwMode="auto">
          <a:xfrm>
            <a:off x="6980238" y="6767513"/>
            <a:ext cx="925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2" name="Rectangle 353"/>
          <p:cNvSpPr>
            <a:spLocks noChangeArrowheads="1"/>
          </p:cNvSpPr>
          <p:nvPr/>
        </p:nvSpPr>
        <p:spPr bwMode="auto">
          <a:xfrm>
            <a:off x="7905750" y="6494463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3" name="Line 354"/>
          <p:cNvSpPr>
            <a:spLocks noChangeShapeType="1"/>
          </p:cNvSpPr>
          <p:nvPr/>
        </p:nvSpPr>
        <p:spPr bwMode="auto">
          <a:xfrm>
            <a:off x="7905750" y="6494463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4" name="Rectangle 355"/>
          <p:cNvSpPr>
            <a:spLocks noChangeArrowheads="1"/>
          </p:cNvSpPr>
          <p:nvPr/>
        </p:nvSpPr>
        <p:spPr bwMode="auto">
          <a:xfrm>
            <a:off x="7905750" y="67675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5" name="Line 356"/>
          <p:cNvSpPr>
            <a:spLocks noChangeShapeType="1"/>
          </p:cNvSpPr>
          <p:nvPr/>
        </p:nvSpPr>
        <p:spPr bwMode="auto">
          <a:xfrm>
            <a:off x="7905750" y="67675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6" name="Line 357"/>
          <p:cNvSpPr>
            <a:spLocks noChangeShapeType="1"/>
          </p:cNvSpPr>
          <p:nvPr/>
        </p:nvSpPr>
        <p:spPr bwMode="auto">
          <a:xfrm>
            <a:off x="7905750" y="67675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7" name="Rectangle 358"/>
          <p:cNvSpPr>
            <a:spLocks noChangeArrowheads="1"/>
          </p:cNvSpPr>
          <p:nvPr/>
        </p:nvSpPr>
        <p:spPr bwMode="auto">
          <a:xfrm>
            <a:off x="7921625" y="6767513"/>
            <a:ext cx="9271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8" name="Line 359"/>
          <p:cNvSpPr>
            <a:spLocks noChangeShapeType="1"/>
          </p:cNvSpPr>
          <p:nvPr/>
        </p:nvSpPr>
        <p:spPr bwMode="auto">
          <a:xfrm>
            <a:off x="7921625" y="6767513"/>
            <a:ext cx="927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9" name="Rectangle 360"/>
          <p:cNvSpPr>
            <a:spLocks noChangeArrowheads="1"/>
          </p:cNvSpPr>
          <p:nvPr/>
        </p:nvSpPr>
        <p:spPr bwMode="auto">
          <a:xfrm>
            <a:off x="8848725" y="6494463"/>
            <a:ext cx="15875" cy="273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0" name="Line 361"/>
          <p:cNvSpPr>
            <a:spLocks noChangeShapeType="1"/>
          </p:cNvSpPr>
          <p:nvPr/>
        </p:nvSpPr>
        <p:spPr bwMode="auto">
          <a:xfrm>
            <a:off x="8839200" y="6553200"/>
            <a:ext cx="1588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1" name="Rectangle 362"/>
          <p:cNvSpPr>
            <a:spLocks noChangeArrowheads="1"/>
          </p:cNvSpPr>
          <p:nvPr/>
        </p:nvSpPr>
        <p:spPr bwMode="auto">
          <a:xfrm>
            <a:off x="8848725" y="67675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2" name="Line 363"/>
          <p:cNvSpPr>
            <a:spLocks noChangeShapeType="1"/>
          </p:cNvSpPr>
          <p:nvPr/>
        </p:nvSpPr>
        <p:spPr bwMode="auto">
          <a:xfrm>
            <a:off x="8848725" y="67675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3" name="Line 364"/>
          <p:cNvSpPr>
            <a:spLocks noChangeShapeType="1"/>
          </p:cNvSpPr>
          <p:nvPr/>
        </p:nvSpPr>
        <p:spPr bwMode="auto">
          <a:xfrm>
            <a:off x="8848725" y="67675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4" name="Rectangle 365"/>
          <p:cNvSpPr>
            <a:spLocks noChangeArrowheads="1"/>
          </p:cNvSpPr>
          <p:nvPr/>
        </p:nvSpPr>
        <p:spPr bwMode="auto">
          <a:xfrm>
            <a:off x="8848725" y="6767513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5" name="Line 366"/>
          <p:cNvSpPr>
            <a:spLocks noChangeShapeType="1"/>
          </p:cNvSpPr>
          <p:nvPr/>
        </p:nvSpPr>
        <p:spPr bwMode="auto">
          <a:xfrm>
            <a:off x="8848725" y="67675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6" name="Line 367"/>
          <p:cNvSpPr>
            <a:spLocks noChangeShapeType="1"/>
          </p:cNvSpPr>
          <p:nvPr/>
        </p:nvSpPr>
        <p:spPr bwMode="auto">
          <a:xfrm>
            <a:off x="8848725" y="6767513"/>
            <a:ext cx="1588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7" name="Rectangle 368"/>
          <p:cNvSpPr>
            <a:spLocks noChangeArrowheads="1"/>
          </p:cNvSpPr>
          <p:nvPr/>
        </p:nvSpPr>
        <p:spPr bwMode="auto">
          <a:xfrm>
            <a:off x="304800" y="704056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50538" name="Oval 370"/>
          <p:cNvSpPr>
            <a:spLocks noChangeArrowheads="1"/>
          </p:cNvSpPr>
          <p:nvPr/>
        </p:nvSpPr>
        <p:spPr bwMode="auto">
          <a:xfrm>
            <a:off x="2514600" y="5181600"/>
            <a:ext cx="3505200" cy="2286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rgbClr val="009999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57338" y="396875"/>
            <a:ext cx="64865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TEKNIK PENJURNALAN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54200"/>
            <a:ext cx="7651750" cy="1346200"/>
          </a:xfrm>
          <a:solidFill>
            <a:srgbClr val="E5E5E5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/>
          <a:lstStyle/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800" b="1" dirty="0" err="1"/>
              <a:t>Kolom</a:t>
            </a:r>
            <a:r>
              <a:rPr lang="en-US" sz="1800" b="1" dirty="0"/>
              <a:t> yang </a:t>
            </a:r>
            <a:r>
              <a:rPr lang="en-US" sz="1800" b="1" dirty="0" err="1"/>
              <a:t>berjudul</a:t>
            </a:r>
            <a:r>
              <a:rPr lang="en-US" sz="1800" b="1" dirty="0"/>
              <a:t> </a:t>
            </a:r>
            <a:r>
              <a:rPr lang="en-US" sz="1800" b="1" dirty="0" err="1"/>
              <a:t>Referensi</a:t>
            </a:r>
            <a:r>
              <a:rPr lang="en-US" sz="1800" b="1" dirty="0"/>
              <a:t> (Ref) </a:t>
            </a:r>
            <a:r>
              <a:rPr lang="en-US" sz="1800" b="1" dirty="0" err="1"/>
              <a:t>dibiarkan</a:t>
            </a:r>
            <a:r>
              <a:rPr lang="en-US" sz="1800" b="1" dirty="0"/>
              <a:t> </a:t>
            </a:r>
            <a:r>
              <a:rPr lang="en-US" sz="1800" b="1" dirty="0" err="1"/>
              <a:t>kosong</a:t>
            </a:r>
            <a:r>
              <a:rPr lang="en-US" sz="1800" b="1" dirty="0"/>
              <a:t> </a:t>
            </a:r>
            <a:r>
              <a:rPr lang="en-US" sz="1800" b="1" dirty="0" err="1"/>
              <a:t>ketika</a:t>
            </a:r>
            <a:r>
              <a:rPr lang="en-US" sz="1800" b="1" dirty="0"/>
              <a:t> </a:t>
            </a:r>
            <a:r>
              <a:rPr lang="en-US" sz="1800" b="1" dirty="0" err="1"/>
              <a:t>ayat</a:t>
            </a:r>
            <a:r>
              <a:rPr lang="en-US" sz="1800" b="1" dirty="0"/>
              <a:t> </a:t>
            </a:r>
            <a:r>
              <a:rPr lang="en-US" sz="1800" b="1" dirty="0" err="1"/>
              <a:t>jurnal</a:t>
            </a:r>
            <a:r>
              <a:rPr lang="en-US" sz="1800" b="1" dirty="0"/>
              <a:t> </a:t>
            </a:r>
            <a:r>
              <a:rPr lang="en-US" sz="1800" b="1" dirty="0" err="1"/>
              <a:t>dibuat</a:t>
            </a:r>
            <a:r>
              <a:rPr lang="en-US" sz="1800" b="1" dirty="0"/>
              <a:t>. </a:t>
            </a:r>
            <a:r>
              <a:rPr lang="en-US" sz="1800" b="1" dirty="0" err="1"/>
              <a:t>Kolom</a:t>
            </a:r>
            <a:r>
              <a:rPr lang="en-US" sz="1800" b="1" dirty="0"/>
              <a:t> </a:t>
            </a:r>
            <a:r>
              <a:rPr lang="en-US" sz="1800" b="1" dirty="0" err="1"/>
              <a:t>ini</a:t>
            </a:r>
            <a:r>
              <a:rPr lang="en-US" sz="1800" b="1" dirty="0"/>
              <a:t>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digunakan</a:t>
            </a:r>
            <a:r>
              <a:rPr lang="en-US" sz="1800" b="1" dirty="0"/>
              <a:t> </a:t>
            </a:r>
            <a:r>
              <a:rPr lang="en-US" sz="1800" b="1" dirty="0" err="1"/>
              <a:t>nantinya</a:t>
            </a:r>
            <a:r>
              <a:rPr lang="en-US" sz="1800" b="1" dirty="0"/>
              <a:t> </a:t>
            </a:r>
            <a:r>
              <a:rPr lang="en-US" sz="1800" b="1" dirty="0" err="1"/>
              <a:t>ketika</a:t>
            </a:r>
            <a:r>
              <a:rPr lang="en-US" sz="1800" b="1" dirty="0"/>
              <a:t> </a:t>
            </a:r>
            <a:r>
              <a:rPr lang="en-US" sz="1800" b="1" dirty="0" err="1"/>
              <a:t>ayat</a:t>
            </a:r>
            <a:r>
              <a:rPr lang="en-US" sz="1800" b="1" dirty="0"/>
              <a:t> </a:t>
            </a:r>
            <a:r>
              <a:rPr lang="en-US" sz="1800" b="1" dirty="0" err="1"/>
              <a:t>jurnal</a:t>
            </a:r>
            <a:r>
              <a:rPr lang="en-US" sz="1800" b="1" dirty="0"/>
              <a:t> </a:t>
            </a:r>
            <a:r>
              <a:rPr lang="en-US" sz="1800" b="1" dirty="0" err="1"/>
              <a:t>dipindahkan</a:t>
            </a:r>
            <a:r>
              <a:rPr lang="en-US" sz="1800" b="1" dirty="0"/>
              <a:t> </a:t>
            </a:r>
            <a:r>
              <a:rPr lang="en-US" sz="1800" b="1" dirty="0" err="1"/>
              <a:t>ke</a:t>
            </a:r>
            <a:r>
              <a:rPr lang="en-US" sz="1800" b="1" dirty="0"/>
              <a:t> akun2 </a:t>
            </a:r>
            <a:r>
              <a:rPr lang="en-US" sz="1800" b="1" dirty="0" err="1"/>
              <a:t>buku</a:t>
            </a:r>
            <a:r>
              <a:rPr lang="en-US" sz="1800" b="1" dirty="0"/>
              <a:t> </a:t>
            </a:r>
            <a:r>
              <a:rPr lang="en-US" sz="1800" b="1" dirty="0" err="1"/>
              <a:t>besar</a:t>
            </a:r>
            <a:r>
              <a:rPr lang="en-US" sz="1800" b="1" dirty="0"/>
              <a:t>.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saat</a:t>
            </a:r>
            <a:r>
              <a:rPr lang="en-US" sz="1800" b="1" dirty="0"/>
              <a:t> </a:t>
            </a:r>
            <a:r>
              <a:rPr lang="en-US" sz="1800" b="1" dirty="0" err="1"/>
              <a:t>itu</a:t>
            </a:r>
            <a:r>
              <a:rPr lang="en-US" sz="1800" b="1" dirty="0"/>
              <a:t>, </a:t>
            </a:r>
            <a:r>
              <a:rPr lang="en-US" sz="1800" b="1" dirty="0" err="1"/>
              <a:t>nomor</a:t>
            </a:r>
            <a:r>
              <a:rPr lang="en-US" sz="1800" b="1" dirty="0"/>
              <a:t> </a:t>
            </a:r>
            <a:r>
              <a:rPr lang="en-US" sz="1800" b="1" dirty="0" err="1"/>
              <a:t>akun</a:t>
            </a:r>
            <a:r>
              <a:rPr lang="en-US" sz="1800" b="1" dirty="0"/>
              <a:t> </a:t>
            </a:r>
            <a:r>
              <a:rPr lang="en-US" sz="1800" b="1" dirty="0" err="1"/>
              <a:t>buku</a:t>
            </a:r>
            <a:r>
              <a:rPr lang="en-US" sz="1800" b="1" dirty="0"/>
              <a:t> </a:t>
            </a:r>
            <a:r>
              <a:rPr lang="en-US" sz="1800" b="1" dirty="0" err="1"/>
              <a:t>besar</a:t>
            </a:r>
            <a:r>
              <a:rPr lang="en-US" sz="1800" b="1" dirty="0"/>
              <a:t> </a:t>
            </a:r>
            <a:r>
              <a:rPr lang="en-US" sz="1800" b="1" dirty="0" err="1"/>
              <a:t>diisi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kolom</a:t>
            </a:r>
            <a:r>
              <a:rPr lang="en-US" sz="1800" b="1" dirty="0"/>
              <a:t> Ref.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menunjukkan</a:t>
            </a:r>
            <a:r>
              <a:rPr lang="en-US" sz="1800" b="1" dirty="0"/>
              <a:t> </a:t>
            </a:r>
            <a:r>
              <a:rPr lang="en-US" sz="1800" b="1" dirty="0" err="1"/>
              <a:t>apakah</a:t>
            </a:r>
            <a:r>
              <a:rPr lang="en-US" sz="1800" b="1" dirty="0"/>
              <a:t> </a:t>
            </a:r>
            <a:r>
              <a:rPr lang="en-US" sz="1800" b="1" dirty="0" err="1"/>
              <a:t>jumlah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</a:t>
            </a:r>
            <a:r>
              <a:rPr lang="en-US" sz="1800" b="1" dirty="0" err="1"/>
              <a:t>ayat</a:t>
            </a:r>
            <a:r>
              <a:rPr lang="en-US" sz="1800" b="1" dirty="0"/>
              <a:t> </a:t>
            </a:r>
            <a:r>
              <a:rPr lang="en-US" sz="1800" b="1" dirty="0" err="1"/>
              <a:t>jurnal</a:t>
            </a:r>
            <a:r>
              <a:rPr lang="en-US" sz="1800" b="1" dirty="0"/>
              <a:t> </a:t>
            </a:r>
            <a:r>
              <a:rPr lang="en-US" sz="1800" b="1" dirty="0" err="1"/>
              <a:t>tersebut</a:t>
            </a:r>
            <a:r>
              <a:rPr lang="en-US" sz="1800" b="1" dirty="0"/>
              <a:t> </a:t>
            </a:r>
            <a:r>
              <a:rPr lang="en-US" sz="1800" b="1" dirty="0" err="1"/>
              <a:t>telah</a:t>
            </a:r>
            <a:r>
              <a:rPr lang="en-US" sz="1800" b="1" dirty="0"/>
              <a:t> </a:t>
            </a:r>
            <a:r>
              <a:rPr lang="en-US" sz="1800" b="1" dirty="0" err="1"/>
              <a:t>dipindahkan</a:t>
            </a:r>
            <a:endParaRPr lang="en-US" sz="1800" b="1" dirty="0"/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1066800" y="3429000"/>
            <a:ext cx="7620000" cy="3733800"/>
            <a:chOff x="540" y="2136"/>
            <a:chExt cx="4992" cy="2208"/>
          </a:xfrm>
        </p:grpSpPr>
        <p:sp>
          <p:nvSpPr>
            <p:cNvPr id="7175" name="Rectangle 4"/>
            <p:cNvSpPr>
              <a:spLocks noChangeArrowheads="1"/>
            </p:cNvSpPr>
            <p:nvPr/>
          </p:nvSpPr>
          <p:spPr bwMode="auto">
            <a:xfrm>
              <a:off x="540" y="2136"/>
              <a:ext cx="4992" cy="444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5"/>
            <p:cNvSpPr>
              <a:spLocks noChangeArrowheads="1"/>
            </p:cNvSpPr>
            <p:nvPr/>
          </p:nvSpPr>
          <p:spPr bwMode="auto">
            <a:xfrm>
              <a:off x="540" y="2592"/>
              <a:ext cx="4992" cy="17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170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4400" y="3429000"/>
          <a:ext cx="78105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5676900" imgH="2409774" progId="Word.Document.8">
                  <p:embed/>
                </p:oleObj>
              </mc:Choice>
              <mc:Fallback>
                <p:oleObj name="Document" r:id="rId3" imgW="5676900" imgH="2409774" progId="Word.Document.8">
                  <p:embed/>
                  <p:pic>
                    <p:nvPicPr>
                      <p:cNvPr id="7170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641" b="4863"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78105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Oval 9"/>
          <p:cNvSpPr>
            <a:spLocks noChangeArrowheads="1"/>
          </p:cNvSpPr>
          <p:nvPr/>
        </p:nvSpPr>
        <p:spPr bwMode="auto">
          <a:xfrm>
            <a:off x="5867400" y="3733800"/>
            <a:ext cx="692150" cy="369888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819150" y="4230688"/>
            <a:ext cx="7943850" cy="2379662"/>
            <a:chOff x="516" y="2664"/>
            <a:chExt cx="5004" cy="1500"/>
          </a:xfrm>
        </p:grpSpPr>
        <p:sp>
          <p:nvSpPr>
            <p:cNvPr id="8198" name="Rectangle 2"/>
            <p:cNvSpPr>
              <a:spLocks noChangeArrowheads="1"/>
            </p:cNvSpPr>
            <p:nvPr/>
          </p:nvSpPr>
          <p:spPr bwMode="auto">
            <a:xfrm>
              <a:off x="516" y="2664"/>
              <a:ext cx="5004" cy="444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Rectangle 3"/>
            <p:cNvSpPr>
              <a:spLocks noChangeArrowheads="1"/>
            </p:cNvSpPr>
            <p:nvPr/>
          </p:nvSpPr>
          <p:spPr bwMode="auto">
            <a:xfrm>
              <a:off x="516" y="3120"/>
              <a:ext cx="5004" cy="104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194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19150" y="4248150"/>
          <a:ext cx="7924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5667451" imgH="1476426" progId="Word.Document.8">
                  <p:embed/>
                </p:oleObj>
              </mc:Choice>
              <mc:Fallback>
                <p:oleObj name="Document" r:id="rId3" imgW="5667451" imgH="1476426" progId="Word.Document.8">
                  <p:embed/>
                  <p:pic>
                    <p:nvPicPr>
                      <p:cNvPr id="8194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112" b="5304"/>
                      <a:stretch>
                        <a:fillRect/>
                      </a:stretch>
                    </p:blipFill>
                    <p:spPr bwMode="auto">
                      <a:xfrm>
                        <a:off x="819150" y="4248150"/>
                        <a:ext cx="79248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1333500" y="400050"/>
            <a:ext cx="6915150" cy="1181100"/>
          </a:xfrm>
        </p:spPr>
        <p:txBody>
          <a:bodyPr lIns="96812" tIns="47612" rIns="96812" bIns="47612"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AYAT JURNAL SEDERHANA DAN GABUNGAN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idx="1"/>
          </p:nvPr>
        </p:nvSpPr>
        <p:spPr>
          <a:xfrm>
            <a:off x="912813" y="2071688"/>
            <a:ext cx="7775575" cy="1074737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6812" tIns="47612" rIns="96812" bIns="47612"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ayat</a:t>
            </a:r>
            <a:r>
              <a:rPr lang="en-US" sz="2000" b="1" dirty="0"/>
              <a:t> </a:t>
            </a:r>
            <a:r>
              <a:rPr lang="en-US" sz="2000" b="1" dirty="0" err="1"/>
              <a:t>jurnal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melibatkan</a:t>
            </a:r>
            <a:r>
              <a:rPr lang="en-US" sz="2000" b="1" dirty="0"/>
              <a:t> </a:t>
            </a:r>
            <a:r>
              <a:rPr lang="en-US" sz="2000" b="1" dirty="0" err="1"/>
              <a:t>dua</a:t>
            </a:r>
            <a:r>
              <a:rPr lang="en-US" sz="2000" b="1" dirty="0"/>
              <a:t> </a:t>
            </a:r>
            <a:r>
              <a:rPr lang="en-US" sz="2000" b="1" dirty="0" err="1"/>
              <a:t>akun</a:t>
            </a:r>
            <a:r>
              <a:rPr lang="en-US" sz="2000" b="1" dirty="0"/>
              <a:t>, </a:t>
            </a:r>
            <a:r>
              <a:rPr lang="en-US" sz="2000" b="1" dirty="0" err="1"/>
              <a:t>yaitu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debit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kredit</a:t>
            </a:r>
            <a:r>
              <a:rPr lang="en-US" sz="2000" b="1" dirty="0"/>
              <a:t>,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ayat</a:t>
            </a:r>
            <a:r>
              <a:rPr lang="en-US" sz="2000" b="1" dirty="0"/>
              <a:t> </a:t>
            </a:r>
            <a:r>
              <a:rPr lang="en-US" sz="2000" b="1" dirty="0" err="1"/>
              <a:t>jurnal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disebut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ayat</a:t>
            </a:r>
            <a:r>
              <a:rPr lang="en-US" sz="2000" b="1" dirty="0"/>
              <a:t> </a:t>
            </a:r>
            <a:r>
              <a:rPr lang="en-US" sz="2000" b="1" dirty="0" err="1"/>
              <a:t>jurnal</a:t>
            </a:r>
            <a:r>
              <a:rPr lang="en-US" sz="2000" b="1" dirty="0"/>
              <a:t> </a:t>
            </a:r>
            <a:r>
              <a:rPr lang="en-US" sz="2000" b="1" dirty="0" err="1"/>
              <a:t>sederhana</a:t>
            </a:r>
            <a:r>
              <a:rPr lang="en-US" sz="2000" b="1" dirty="0"/>
              <a:t> (simple entry)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819150" y="4230688"/>
            <a:ext cx="7943850" cy="2379662"/>
            <a:chOff x="516" y="2664"/>
            <a:chExt cx="5004" cy="1500"/>
          </a:xfrm>
        </p:grpSpPr>
        <p:sp>
          <p:nvSpPr>
            <p:cNvPr id="9225" name="Rectangle 2"/>
            <p:cNvSpPr>
              <a:spLocks noChangeArrowheads="1"/>
            </p:cNvSpPr>
            <p:nvPr/>
          </p:nvSpPr>
          <p:spPr bwMode="auto">
            <a:xfrm>
              <a:off x="516" y="2664"/>
              <a:ext cx="5004" cy="444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3"/>
            <p:cNvSpPr>
              <a:spLocks noChangeArrowheads="1"/>
            </p:cNvSpPr>
            <p:nvPr/>
          </p:nvSpPr>
          <p:spPr bwMode="auto">
            <a:xfrm>
              <a:off x="516" y="3120"/>
              <a:ext cx="5004" cy="104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8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19150" y="4248150"/>
          <a:ext cx="7924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3" imgW="5667451" imgH="1781430" progId="Word.Document.8">
                  <p:embed/>
                </p:oleObj>
              </mc:Choice>
              <mc:Fallback>
                <p:oleObj name="Document" r:id="rId3" imgW="5667451" imgH="1781430" progId="Word.Document.8">
                  <p:embed/>
                  <p:pic>
                    <p:nvPicPr>
                      <p:cNvPr id="9218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112" b="5304"/>
                      <a:stretch>
                        <a:fillRect/>
                      </a:stretch>
                    </p:blipFill>
                    <p:spPr bwMode="auto">
                      <a:xfrm>
                        <a:off x="819150" y="4248150"/>
                        <a:ext cx="7924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1333500" y="400050"/>
            <a:ext cx="6915150" cy="1181100"/>
          </a:xfrm>
        </p:spPr>
        <p:txBody>
          <a:bodyPr lIns="96812" tIns="47612" rIns="96812" bIns="47612"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AYAT JURNAL GABUNGAN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idx="1"/>
          </p:nvPr>
        </p:nvSpPr>
        <p:spPr>
          <a:xfrm>
            <a:off x="912813" y="2071688"/>
            <a:ext cx="7775575" cy="1074737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6812" tIns="47612" rIns="96812" bIns="47612"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 err="1"/>
              <a:t>Ketika</a:t>
            </a:r>
            <a:r>
              <a:rPr lang="en-US" sz="2000" b="1" dirty="0"/>
              <a:t> </a:t>
            </a:r>
            <a:r>
              <a:rPr lang="en-US" sz="2000" b="1" dirty="0" err="1"/>
              <a:t>dibutuhkan</a:t>
            </a:r>
            <a:r>
              <a:rPr lang="en-US" sz="2000" b="1" dirty="0"/>
              <a:t> </a:t>
            </a:r>
            <a:r>
              <a:rPr lang="en-US" sz="2000" b="1" dirty="0" err="1"/>
              <a:t>tiga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akun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satu</a:t>
            </a:r>
            <a:r>
              <a:rPr lang="en-US" sz="2000" b="1" dirty="0"/>
              <a:t> </a:t>
            </a:r>
            <a:r>
              <a:rPr lang="en-US" sz="2000" b="1" dirty="0" err="1"/>
              <a:t>ayat</a:t>
            </a:r>
            <a:r>
              <a:rPr lang="en-US" sz="2000" b="1" dirty="0"/>
              <a:t> </a:t>
            </a:r>
            <a:r>
              <a:rPr lang="en-US" sz="2000" b="1" dirty="0" err="1"/>
              <a:t>jurnal</a:t>
            </a:r>
            <a:r>
              <a:rPr lang="en-US" sz="2000" b="1" dirty="0"/>
              <a:t>,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ayat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dinamakan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60233"/>
                </a:solidFill>
              </a:rPr>
              <a:t>ayat</a:t>
            </a:r>
            <a:r>
              <a:rPr lang="en-US" sz="2000" b="1" dirty="0">
                <a:solidFill>
                  <a:srgbClr val="F60233"/>
                </a:solidFill>
              </a:rPr>
              <a:t> </a:t>
            </a:r>
            <a:r>
              <a:rPr lang="en-US" sz="2000" b="1" dirty="0" err="1">
                <a:solidFill>
                  <a:srgbClr val="F60233"/>
                </a:solidFill>
              </a:rPr>
              <a:t>jurnal</a:t>
            </a:r>
            <a:r>
              <a:rPr lang="en-US" sz="2000" b="1" dirty="0">
                <a:solidFill>
                  <a:srgbClr val="F60233"/>
                </a:solidFill>
              </a:rPr>
              <a:t> </a:t>
            </a:r>
            <a:r>
              <a:rPr lang="en-US" sz="2000" b="1" dirty="0" err="1">
                <a:solidFill>
                  <a:srgbClr val="F60233"/>
                </a:solidFill>
              </a:rPr>
              <a:t>penggabungan</a:t>
            </a:r>
            <a:r>
              <a:rPr lang="en-US" sz="2000" b="1" dirty="0">
                <a:solidFill>
                  <a:srgbClr val="F60233"/>
                </a:solidFill>
              </a:rPr>
              <a:t> (compound entry)</a:t>
            </a:r>
            <a:r>
              <a:rPr lang="en-US" sz="2000" b="1" dirty="0"/>
              <a:t>.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066800" y="5410200"/>
            <a:ext cx="228600" cy="228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>
            <a:spAutoFit/>
          </a:bodyPr>
          <a:lstStyle/>
          <a:p>
            <a:r>
              <a:rPr lang="en-US" sz="900"/>
              <a:t>1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1219200" y="5638800"/>
            <a:ext cx="228600" cy="228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>
            <a:spAutoFit/>
          </a:bodyPr>
          <a:lstStyle/>
          <a:p>
            <a:r>
              <a:rPr lang="en-US" sz="900"/>
              <a:t>2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1371600" y="5867400"/>
            <a:ext cx="228600" cy="228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>
            <a:spAutoFit/>
          </a:bodyPr>
          <a:lstStyle/>
          <a:p>
            <a:r>
              <a:rPr lang="en-US" sz="900"/>
              <a:t>3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593725"/>
            <a:ext cx="4648200" cy="731838"/>
          </a:xfrm>
        </p:spPr>
        <p:txBody>
          <a:bodyPr lIns="96812" tIns="47612" rIns="96812" bIns="47612"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LEDGER (BUKU BESAR)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idx="1"/>
          </p:nvPr>
        </p:nvSpPr>
        <p:spPr>
          <a:xfrm>
            <a:off x="552450" y="1371600"/>
            <a:ext cx="8496300" cy="3295650"/>
          </a:xfrm>
          <a:noFill/>
        </p:spPr>
        <p:txBody>
          <a:bodyPr lIns="90463" tIns="44438" rIns="90463" bIns="44438"/>
          <a:lstStyle/>
          <a:p>
            <a:pPr marL="287338" indent="3175" defTabSz="519113" eaLnBrk="1" hangingPunct="1">
              <a:buClr>
                <a:srgbClr val="F60233"/>
              </a:buClr>
              <a:buFont typeface="Wingdings" pitchFamily="2" charset="2"/>
              <a:buNone/>
            </a:pPr>
            <a:r>
              <a:rPr lang="en-US" sz="3200" b="1"/>
              <a:t>Seluruh kelompok akun yang dimiliki perusahaan disebut </a:t>
            </a:r>
            <a:r>
              <a:rPr lang="en-US" sz="3200" b="1">
                <a:solidFill>
                  <a:schemeClr val="hlink"/>
                </a:solidFill>
              </a:rPr>
              <a:t>ledger</a:t>
            </a:r>
            <a:r>
              <a:rPr lang="en-US" sz="3200" b="1"/>
              <a:t>.</a:t>
            </a:r>
          </a:p>
          <a:p>
            <a:pPr marL="409575" lvl="1" indent="-4763" defTabSz="519113" eaLnBrk="1" hangingPunct="1">
              <a:buClr>
                <a:srgbClr val="F60233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F60233"/>
                </a:solidFill>
              </a:rPr>
              <a:t>Buku besar umum (general ledger) </a:t>
            </a:r>
            <a:r>
              <a:rPr lang="en-US" sz="3700" b="1"/>
              <a:t>memuat seluruh akun2 aset, liabilitas, dan ekuitas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71450" y="2036763"/>
            <a:ext cx="9258300" cy="227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57" name="Picture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4343400"/>
            <a:ext cx="775335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28600" y="377825"/>
            <a:ext cx="9372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2" tIns="44442" rIns="90472" bIns="4444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PEMBUKUAN AYAT JURNAL</a:t>
            </a: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152400" y="1639888"/>
            <a:ext cx="9296400" cy="1712912"/>
            <a:chOff x="96" y="1032"/>
            <a:chExt cx="5856" cy="1080"/>
          </a:xfrm>
        </p:grpSpPr>
        <p:sp>
          <p:nvSpPr>
            <p:cNvPr id="10259" name="Rectangle 5"/>
            <p:cNvSpPr>
              <a:spLocks noChangeArrowheads="1"/>
            </p:cNvSpPr>
            <p:nvPr/>
          </p:nvSpPr>
          <p:spPr bwMode="auto">
            <a:xfrm>
              <a:off x="96" y="1032"/>
              <a:ext cx="5856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6"/>
            <p:cNvSpPr>
              <a:spLocks noChangeArrowheads="1"/>
            </p:cNvSpPr>
            <p:nvPr/>
          </p:nvSpPr>
          <p:spPr bwMode="auto">
            <a:xfrm>
              <a:off x="96" y="1236"/>
              <a:ext cx="5856" cy="876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42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" y="1676400"/>
          <a:ext cx="9144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3" imgW="5667451" imgH="1276248" progId="Word.Document.8">
                  <p:embed/>
                </p:oleObj>
              </mc:Choice>
              <mc:Fallback>
                <p:oleObj name="Document" r:id="rId3" imgW="5667451" imgH="1276248" progId="Word.Document.8">
                  <p:embed/>
                  <p:pic>
                    <p:nvPicPr>
                      <p:cNvPr id="10242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047" b="8417"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9144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7" name="Group 8"/>
          <p:cNvGrpSpPr>
            <a:grpSpLocks/>
          </p:cNvGrpSpPr>
          <p:nvPr/>
        </p:nvGrpSpPr>
        <p:grpSpPr bwMode="auto">
          <a:xfrm>
            <a:off x="152400" y="5200650"/>
            <a:ext cx="9277350" cy="1428750"/>
            <a:chOff x="96" y="3276"/>
            <a:chExt cx="5844" cy="900"/>
          </a:xfrm>
        </p:grpSpPr>
        <p:sp>
          <p:nvSpPr>
            <p:cNvPr id="10257" name="Rectangle 9"/>
            <p:cNvSpPr>
              <a:spLocks noChangeArrowheads="1"/>
            </p:cNvSpPr>
            <p:nvPr/>
          </p:nvSpPr>
          <p:spPr bwMode="auto">
            <a:xfrm>
              <a:off x="96" y="3276"/>
              <a:ext cx="5844" cy="216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10"/>
            <p:cNvSpPr>
              <a:spLocks noChangeArrowheads="1"/>
            </p:cNvSpPr>
            <p:nvPr/>
          </p:nvSpPr>
          <p:spPr bwMode="auto">
            <a:xfrm>
              <a:off x="96" y="3492"/>
              <a:ext cx="5844" cy="6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43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" y="5181600"/>
          <a:ext cx="9296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Document" r:id="rId5" imgW="5686654" imgH="971550" progId="Word.Document.8">
                  <p:embed/>
                </p:oleObj>
              </mc:Choice>
              <mc:Fallback>
                <p:oleObj name="Document" r:id="rId5" imgW="5686654" imgH="971550" progId="Word.Document.8">
                  <p:embed/>
                  <p:pic>
                    <p:nvPicPr>
                      <p:cNvPr id="10243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012" b="10164"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9296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52400" y="3733800"/>
            <a:ext cx="9277350" cy="1428750"/>
            <a:chOff x="96" y="2352"/>
            <a:chExt cx="5844" cy="900"/>
          </a:xfrm>
        </p:grpSpPr>
        <p:sp>
          <p:nvSpPr>
            <p:cNvPr id="10255" name="Rectangle 13"/>
            <p:cNvSpPr>
              <a:spLocks noChangeArrowheads="1"/>
            </p:cNvSpPr>
            <p:nvPr/>
          </p:nvSpPr>
          <p:spPr bwMode="auto">
            <a:xfrm>
              <a:off x="96" y="2352"/>
              <a:ext cx="5844" cy="216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14"/>
            <p:cNvSpPr>
              <a:spLocks noChangeArrowheads="1"/>
            </p:cNvSpPr>
            <p:nvPr/>
          </p:nvSpPr>
          <p:spPr bwMode="auto">
            <a:xfrm>
              <a:off x="96" y="2568"/>
              <a:ext cx="5844" cy="6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44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450" y="3352800"/>
          <a:ext cx="925830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7" imgW="5676900" imgH="1161948" progId="Word.Document.8">
                  <p:embed/>
                </p:oleObj>
              </mc:Choice>
              <mc:Fallback>
                <p:oleObj name="Document" r:id="rId7" imgW="5676900" imgH="1161948" progId="Word.Document.8">
                  <p:embed/>
                  <p:pic>
                    <p:nvPicPr>
                      <p:cNvPr id="10244" name="Object 1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588" b="10732"/>
                      <a:stretch>
                        <a:fillRect/>
                      </a:stretch>
                    </p:blipFill>
                    <p:spPr bwMode="auto">
                      <a:xfrm>
                        <a:off x="171450" y="3352800"/>
                        <a:ext cx="9258300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Oval 16"/>
          <p:cNvSpPr>
            <a:spLocks noChangeArrowheads="1"/>
          </p:cNvSpPr>
          <p:nvPr/>
        </p:nvSpPr>
        <p:spPr bwMode="auto">
          <a:xfrm>
            <a:off x="381000" y="2438400"/>
            <a:ext cx="1130300" cy="330200"/>
          </a:xfrm>
          <a:prstGeom prst="ellipse">
            <a:avLst/>
          </a:prstGeom>
          <a:noFill/>
          <a:ln w="50800">
            <a:solidFill>
              <a:srgbClr val="037C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17"/>
          <p:cNvSpPr>
            <a:spLocks noChangeArrowheads="1"/>
          </p:cNvSpPr>
          <p:nvPr/>
        </p:nvSpPr>
        <p:spPr bwMode="auto">
          <a:xfrm>
            <a:off x="8610600" y="1676400"/>
            <a:ext cx="576263" cy="2794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8"/>
          <p:cNvSpPr>
            <a:spLocks noChangeArrowheads="1"/>
          </p:cNvSpPr>
          <p:nvPr/>
        </p:nvSpPr>
        <p:spPr bwMode="auto">
          <a:xfrm>
            <a:off x="5638800" y="4648200"/>
            <a:ext cx="576263" cy="3302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9"/>
          <p:cNvSpPr>
            <a:spLocks noChangeArrowheads="1"/>
          </p:cNvSpPr>
          <p:nvPr/>
        </p:nvSpPr>
        <p:spPr bwMode="auto">
          <a:xfrm>
            <a:off x="6324600" y="4648200"/>
            <a:ext cx="863600" cy="385762"/>
          </a:xfrm>
          <a:prstGeom prst="ellipse">
            <a:avLst/>
          </a:prstGeom>
          <a:noFill/>
          <a:ln w="50800">
            <a:solidFill>
              <a:srgbClr val="B5006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20"/>
          <p:cNvSpPr>
            <a:spLocks noChangeArrowheads="1"/>
          </p:cNvSpPr>
          <p:nvPr/>
        </p:nvSpPr>
        <p:spPr bwMode="auto">
          <a:xfrm>
            <a:off x="6324600" y="2362200"/>
            <a:ext cx="863600" cy="387350"/>
          </a:xfrm>
          <a:prstGeom prst="ellipse">
            <a:avLst/>
          </a:prstGeom>
          <a:noFill/>
          <a:ln w="50800">
            <a:solidFill>
              <a:srgbClr val="B5006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21"/>
          <p:cNvSpPr>
            <a:spLocks noChangeArrowheads="1"/>
          </p:cNvSpPr>
          <p:nvPr/>
        </p:nvSpPr>
        <p:spPr bwMode="auto">
          <a:xfrm>
            <a:off x="330200" y="4673600"/>
            <a:ext cx="1130300" cy="330200"/>
          </a:xfrm>
          <a:prstGeom prst="ellipse">
            <a:avLst/>
          </a:prstGeom>
          <a:noFill/>
          <a:ln w="50800">
            <a:solidFill>
              <a:srgbClr val="037C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966788" y="377825"/>
            <a:ext cx="76676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PEMBUKUAN AYAT JURNAL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52400" y="5200650"/>
            <a:ext cx="9277350" cy="3429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52400" y="5543550"/>
            <a:ext cx="9277350" cy="10858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" y="5181600"/>
          <a:ext cx="93916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5686654" imgH="1019226" progId="Word.Document.8">
                  <p:embed/>
                </p:oleObj>
              </mc:Choice>
              <mc:Fallback>
                <p:oleObj name="Document" r:id="rId4" imgW="5686654" imgH="1019226" progId="Word.Document.8">
                  <p:embed/>
                  <p:pic>
                    <p:nvPicPr>
                      <p:cNvPr id="12290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000" b="10146"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93916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04800" y="1600200"/>
            <a:ext cx="9296400" cy="3048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304800" y="1924050"/>
            <a:ext cx="9296400" cy="1389063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1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3850" y="1143000"/>
          <a:ext cx="91440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6" imgW="5667451" imgH="1276248" progId="Word.Document.8">
                  <p:embed/>
                </p:oleObj>
              </mc:Choice>
              <mc:Fallback>
                <p:oleObj name="Document" r:id="rId6" imgW="5667451" imgH="1276248" progId="Word.Document.8">
                  <p:embed/>
                  <p:pic>
                    <p:nvPicPr>
                      <p:cNvPr id="12291" name="Object 1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047" b="8417"/>
                      <a:stretch>
                        <a:fillRect/>
                      </a:stretch>
                    </p:blipFill>
                    <p:spPr bwMode="auto">
                      <a:xfrm>
                        <a:off x="323850" y="1143000"/>
                        <a:ext cx="91440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152400" y="3752850"/>
            <a:ext cx="9277350" cy="3429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5"/>
          <p:cNvSpPr>
            <a:spLocks noChangeArrowheads="1"/>
          </p:cNvSpPr>
          <p:nvPr/>
        </p:nvSpPr>
        <p:spPr bwMode="auto">
          <a:xfrm>
            <a:off x="152400" y="4095750"/>
            <a:ext cx="9277350" cy="10858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19"/>
          <p:cNvSpPr>
            <a:spLocks noChangeArrowheads="1"/>
          </p:cNvSpPr>
          <p:nvPr/>
        </p:nvSpPr>
        <p:spPr bwMode="auto">
          <a:xfrm>
            <a:off x="8763000" y="1143000"/>
            <a:ext cx="577850" cy="3302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20"/>
          <p:cNvSpPr>
            <a:spLocks noChangeArrowheads="1"/>
          </p:cNvSpPr>
          <p:nvPr/>
        </p:nvSpPr>
        <p:spPr bwMode="auto">
          <a:xfrm>
            <a:off x="5791200" y="6172200"/>
            <a:ext cx="576263" cy="3810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21"/>
          <p:cNvSpPr>
            <a:spLocks noChangeArrowheads="1"/>
          </p:cNvSpPr>
          <p:nvPr/>
        </p:nvSpPr>
        <p:spPr bwMode="auto">
          <a:xfrm>
            <a:off x="7315200" y="2286000"/>
            <a:ext cx="903288" cy="533400"/>
          </a:xfrm>
          <a:prstGeom prst="ellipse">
            <a:avLst/>
          </a:prstGeom>
          <a:noFill/>
          <a:ln w="50800">
            <a:solidFill>
              <a:srgbClr val="B5006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22"/>
          <p:cNvSpPr>
            <a:spLocks noChangeArrowheads="1"/>
          </p:cNvSpPr>
          <p:nvPr/>
        </p:nvSpPr>
        <p:spPr bwMode="auto">
          <a:xfrm>
            <a:off x="7315200" y="6172200"/>
            <a:ext cx="901700" cy="457200"/>
          </a:xfrm>
          <a:prstGeom prst="ellipse">
            <a:avLst/>
          </a:prstGeom>
          <a:noFill/>
          <a:ln w="50800">
            <a:solidFill>
              <a:srgbClr val="B5006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23"/>
          <p:cNvSpPr>
            <a:spLocks noChangeArrowheads="1"/>
          </p:cNvSpPr>
          <p:nvPr/>
        </p:nvSpPr>
        <p:spPr bwMode="auto">
          <a:xfrm>
            <a:off x="228600" y="6096000"/>
            <a:ext cx="1358900" cy="457200"/>
          </a:xfrm>
          <a:prstGeom prst="ellipse">
            <a:avLst/>
          </a:prstGeom>
          <a:noFill/>
          <a:ln w="50800">
            <a:solidFill>
              <a:srgbClr val="037C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24"/>
          <p:cNvSpPr>
            <a:spLocks noChangeArrowheads="1"/>
          </p:cNvSpPr>
          <p:nvPr/>
        </p:nvSpPr>
        <p:spPr bwMode="auto">
          <a:xfrm>
            <a:off x="381000" y="2057400"/>
            <a:ext cx="1295400" cy="457200"/>
          </a:xfrm>
          <a:prstGeom prst="ellipse">
            <a:avLst/>
          </a:prstGeom>
          <a:noFill/>
          <a:ln w="50800">
            <a:solidFill>
              <a:srgbClr val="037C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5" name="Group 271"/>
          <p:cNvGrpSpPr>
            <a:grpSpLocks/>
          </p:cNvGrpSpPr>
          <p:nvPr/>
        </p:nvGrpSpPr>
        <p:grpSpPr bwMode="auto">
          <a:xfrm>
            <a:off x="152400" y="3352800"/>
            <a:ext cx="9296400" cy="2152650"/>
            <a:chOff x="57" y="2160"/>
            <a:chExt cx="5875" cy="1356"/>
          </a:xfrm>
        </p:grpSpPr>
        <p:sp>
          <p:nvSpPr>
            <p:cNvPr id="12307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7" y="2160"/>
              <a:ext cx="5875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8" name="Group 228"/>
            <p:cNvGrpSpPr>
              <a:grpSpLocks/>
            </p:cNvGrpSpPr>
            <p:nvPr/>
          </p:nvGrpSpPr>
          <p:grpSpPr bwMode="auto">
            <a:xfrm>
              <a:off x="61" y="2171"/>
              <a:ext cx="5840" cy="1155"/>
              <a:chOff x="177" y="2027"/>
              <a:chExt cx="5840" cy="1155"/>
            </a:xfrm>
          </p:grpSpPr>
          <p:sp>
            <p:nvSpPr>
              <p:cNvPr id="12351" name="Rectangle 28"/>
              <p:cNvSpPr>
                <a:spLocks noChangeArrowheads="1"/>
              </p:cNvSpPr>
              <p:nvPr/>
            </p:nvSpPr>
            <p:spPr bwMode="auto">
              <a:xfrm>
                <a:off x="2251" y="2027"/>
                <a:ext cx="1383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000000"/>
                    </a:solidFill>
                  </a:rPr>
                  <a:t>JURNAL UMUM</a:t>
                </a:r>
                <a:endParaRPr lang="en-US"/>
              </a:p>
            </p:txBody>
          </p:sp>
          <p:sp>
            <p:nvSpPr>
              <p:cNvPr id="12352" name="Rectangle 29"/>
              <p:cNvSpPr>
                <a:spLocks noChangeArrowheads="1"/>
              </p:cNvSpPr>
              <p:nvPr/>
            </p:nvSpPr>
            <p:spPr bwMode="auto">
              <a:xfrm>
                <a:off x="3946" y="2027"/>
                <a:ext cx="51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353" name="Rectangle 30"/>
              <p:cNvSpPr>
                <a:spLocks noChangeArrowheads="1"/>
              </p:cNvSpPr>
              <p:nvPr/>
            </p:nvSpPr>
            <p:spPr bwMode="auto">
              <a:xfrm>
                <a:off x="235" y="2250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354" name="Rectangle 31"/>
              <p:cNvSpPr>
                <a:spLocks noChangeArrowheads="1"/>
              </p:cNvSpPr>
              <p:nvPr/>
            </p:nvSpPr>
            <p:spPr bwMode="auto">
              <a:xfrm>
                <a:off x="2608" y="2258"/>
                <a:ext cx="524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000000"/>
                    </a:solidFill>
                  </a:rPr>
                  <a:t>CASH</a:t>
                </a:r>
                <a:endParaRPr lang="en-US"/>
              </a:p>
            </p:txBody>
          </p:sp>
          <p:sp>
            <p:nvSpPr>
              <p:cNvPr id="12355" name="Rectangle 32"/>
              <p:cNvSpPr>
                <a:spLocks noChangeArrowheads="1"/>
              </p:cNvSpPr>
              <p:nvPr/>
            </p:nvSpPr>
            <p:spPr bwMode="auto">
              <a:xfrm>
                <a:off x="3119" y="2258"/>
                <a:ext cx="51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356" name="Rectangle 33"/>
              <p:cNvSpPr>
                <a:spLocks noChangeArrowheads="1"/>
              </p:cNvSpPr>
              <p:nvPr/>
            </p:nvSpPr>
            <p:spPr bwMode="auto">
              <a:xfrm>
                <a:off x="5273" y="2250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357" name="Rectangle 34"/>
              <p:cNvSpPr>
                <a:spLocks noChangeArrowheads="1"/>
              </p:cNvSpPr>
              <p:nvPr/>
            </p:nvSpPr>
            <p:spPr bwMode="auto">
              <a:xfrm>
                <a:off x="5481" y="2250"/>
                <a:ext cx="31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NO. </a:t>
                </a:r>
                <a:endParaRPr lang="en-US"/>
              </a:p>
            </p:txBody>
          </p:sp>
          <p:sp>
            <p:nvSpPr>
              <p:cNvPr id="12358" name="Rectangle 35"/>
              <p:cNvSpPr>
                <a:spLocks noChangeArrowheads="1"/>
              </p:cNvSpPr>
              <p:nvPr/>
            </p:nvSpPr>
            <p:spPr bwMode="auto">
              <a:xfrm>
                <a:off x="5798" y="2250"/>
                <a:ext cx="17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FF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12359" name="Rectangle 36"/>
              <p:cNvSpPr>
                <a:spLocks noChangeArrowheads="1"/>
              </p:cNvSpPr>
              <p:nvPr/>
            </p:nvSpPr>
            <p:spPr bwMode="auto">
              <a:xfrm>
                <a:off x="5966" y="2250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360" name="Rectangle 37"/>
              <p:cNvSpPr>
                <a:spLocks noChangeArrowheads="1"/>
              </p:cNvSpPr>
              <p:nvPr/>
            </p:nvSpPr>
            <p:spPr bwMode="auto">
              <a:xfrm>
                <a:off x="177" y="223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38"/>
              <p:cNvSpPr>
                <a:spLocks noChangeShapeType="1"/>
              </p:cNvSpPr>
              <p:nvPr/>
            </p:nvSpPr>
            <p:spPr bwMode="auto">
              <a:xfrm>
                <a:off x="177" y="22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Line 39"/>
              <p:cNvSpPr>
                <a:spLocks noChangeShapeType="1"/>
              </p:cNvSpPr>
              <p:nvPr/>
            </p:nvSpPr>
            <p:spPr bwMode="auto">
              <a:xfrm>
                <a:off x="177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Rectangle 40"/>
              <p:cNvSpPr>
                <a:spLocks noChangeArrowheads="1"/>
              </p:cNvSpPr>
              <p:nvPr/>
            </p:nvSpPr>
            <p:spPr bwMode="auto">
              <a:xfrm>
                <a:off x="177" y="223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Line 41"/>
              <p:cNvSpPr>
                <a:spLocks noChangeShapeType="1"/>
              </p:cNvSpPr>
              <p:nvPr/>
            </p:nvSpPr>
            <p:spPr bwMode="auto">
              <a:xfrm>
                <a:off x="177" y="22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Line 42"/>
              <p:cNvSpPr>
                <a:spLocks noChangeShapeType="1"/>
              </p:cNvSpPr>
              <p:nvPr/>
            </p:nvSpPr>
            <p:spPr bwMode="auto">
              <a:xfrm>
                <a:off x="177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Rectangle 43"/>
              <p:cNvSpPr>
                <a:spLocks noChangeArrowheads="1"/>
              </p:cNvSpPr>
              <p:nvPr/>
            </p:nvSpPr>
            <p:spPr bwMode="auto">
              <a:xfrm>
                <a:off x="188" y="223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Line 44"/>
              <p:cNvSpPr>
                <a:spLocks noChangeShapeType="1"/>
              </p:cNvSpPr>
              <p:nvPr/>
            </p:nvSpPr>
            <p:spPr bwMode="auto">
              <a:xfrm>
                <a:off x="188" y="22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Line 45"/>
              <p:cNvSpPr>
                <a:spLocks noChangeShapeType="1"/>
              </p:cNvSpPr>
              <p:nvPr/>
            </p:nvSpPr>
            <p:spPr bwMode="auto">
              <a:xfrm>
                <a:off x="188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Rectangle 46"/>
              <p:cNvSpPr>
                <a:spLocks noChangeArrowheads="1"/>
              </p:cNvSpPr>
              <p:nvPr/>
            </p:nvSpPr>
            <p:spPr bwMode="auto">
              <a:xfrm>
                <a:off x="199" y="2236"/>
                <a:ext cx="809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Line 47"/>
              <p:cNvSpPr>
                <a:spLocks noChangeShapeType="1"/>
              </p:cNvSpPr>
              <p:nvPr/>
            </p:nvSpPr>
            <p:spPr bwMode="auto">
              <a:xfrm>
                <a:off x="199" y="2236"/>
                <a:ext cx="8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Rectangle 48"/>
              <p:cNvSpPr>
                <a:spLocks noChangeArrowheads="1"/>
              </p:cNvSpPr>
              <p:nvPr/>
            </p:nvSpPr>
            <p:spPr bwMode="auto">
              <a:xfrm>
                <a:off x="1008" y="223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Line 49"/>
              <p:cNvSpPr>
                <a:spLocks noChangeShapeType="1"/>
              </p:cNvSpPr>
              <p:nvPr/>
            </p:nvSpPr>
            <p:spPr bwMode="auto">
              <a:xfrm>
                <a:off x="1008" y="22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Line 50"/>
              <p:cNvSpPr>
                <a:spLocks noChangeShapeType="1"/>
              </p:cNvSpPr>
              <p:nvPr/>
            </p:nvSpPr>
            <p:spPr bwMode="auto">
              <a:xfrm>
                <a:off x="1008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Rectangle 51"/>
              <p:cNvSpPr>
                <a:spLocks noChangeArrowheads="1"/>
              </p:cNvSpPr>
              <p:nvPr/>
            </p:nvSpPr>
            <p:spPr bwMode="auto">
              <a:xfrm>
                <a:off x="1019" y="2236"/>
                <a:ext cx="368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Line 52"/>
              <p:cNvSpPr>
                <a:spLocks noChangeShapeType="1"/>
              </p:cNvSpPr>
              <p:nvPr/>
            </p:nvSpPr>
            <p:spPr bwMode="auto">
              <a:xfrm>
                <a:off x="1019" y="2236"/>
                <a:ext cx="36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Rectangle 53"/>
              <p:cNvSpPr>
                <a:spLocks noChangeArrowheads="1"/>
              </p:cNvSpPr>
              <p:nvPr/>
            </p:nvSpPr>
            <p:spPr bwMode="auto">
              <a:xfrm>
                <a:off x="4701" y="223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Line 54"/>
              <p:cNvSpPr>
                <a:spLocks noChangeShapeType="1"/>
              </p:cNvSpPr>
              <p:nvPr/>
            </p:nvSpPr>
            <p:spPr bwMode="auto">
              <a:xfrm>
                <a:off x="4701" y="22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Line 55"/>
              <p:cNvSpPr>
                <a:spLocks noChangeShapeType="1"/>
              </p:cNvSpPr>
              <p:nvPr/>
            </p:nvSpPr>
            <p:spPr bwMode="auto">
              <a:xfrm>
                <a:off x="4701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Rectangle 56"/>
              <p:cNvSpPr>
                <a:spLocks noChangeArrowheads="1"/>
              </p:cNvSpPr>
              <p:nvPr/>
            </p:nvSpPr>
            <p:spPr bwMode="auto">
              <a:xfrm>
                <a:off x="4712" y="2236"/>
                <a:ext cx="60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Line 57"/>
              <p:cNvSpPr>
                <a:spLocks noChangeShapeType="1"/>
              </p:cNvSpPr>
              <p:nvPr/>
            </p:nvSpPr>
            <p:spPr bwMode="auto">
              <a:xfrm>
                <a:off x="4712" y="2236"/>
                <a:ext cx="6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Rectangle 58"/>
              <p:cNvSpPr>
                <a:spLocks noChangeArrowheads="1"/>
              </p:cNvSpPr>
              <p:nvPr/>
            </p:nvSpPr>
            <p:spPr bwMode="auto">
              <a:xfrm>
                <a:off x="5314" y="2236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Line 59"/>
              <p:cNvSpPr>
                <a:spLocks noChangeShapeType="1"/>
              </p:cNvSpPr>
              <p:nvPr/>
            </p:nvSpPr>
            <p:spPr bwMode="auto">
              <a:xfrm>
                <a:off x="5314" y="223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Line 60"/>
              <p:cNvSpPr>
                <a:spLocks noChangeShapeType="1"/>
              </p:cNvSpPr>
              <p:nvPr/>
            </p:nvSpPr>
            <p:spPr bwMode="auto">
              <a:xfrm>
                <a:off x="5314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Rectangle 61"/>
              <p:cNvSpPr>
                <a:spLocks noChangeArrowheads="1"/>
              </p:cNvSpPr>
              <p:nvPr/>
            </p:nvSpPr>
            <p:spPr bwMode="auto">
              <a:xfrm>
                <a:off x="5324" y="2236"/>
                <a:ext cx="68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Line 62"/>
              <p:cNvSpPr>
                <a:spLocks noChangeShapeType="1"/>
              </p:cNvSpPr>
              <p:nvPr/>
            </p:nvSpPr>
            <p:spPr bwMode="auto">
              <a:xfrm>
                <a:off x="5324" y="2236"/>
                <a:ext cx="6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Rectangle 63"/>
              <p:cNvSpPr>
                <a:spLocks noChangeArrowheads="1"/>
              </p:cNvSpPr>
              <p:nvPr/>
            </p:nvSpPr>
            <p:spPr bwMode="auto">
              <a:xfrm>
                <a:off x="6006" y="223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Line 64"/>
              <p:cNvSpPr>
                <a:spLocks noChangeShapeType="1"/>
              </p:cNvSpPr>
              <p:nvPr/>
            </p:nvSpPr>
            <p:spPr bwMode="auto">
              <a:xfrm>
                <a:off x="6006" y="22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Line 65"/>
              <p:cNvSpPr>
                <a:spLocks noChangeShapeType="1"/>
              </p:cNvSpPr>
              <p:nvPr/>
            </p:nvSpPr>
            <p:spPr bwMode="auto">
              <a:xfrm>
                <a:off x="6006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Rectangle 66"/>
              <p:cNvSpPr>
                <a:spLocks noChangeArrowheads="1"/>
              </p:cNvSpPr>
              <p:nvPr/>
            </p:nvSpPr>
            <p:spPr bwMode="auto">
              <a:xfrm>
                <a:off x="6006" y="2236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Line 67"/>
              <p:cNvSpPr>
                <a:spLocks noChangeShapeType="1"/>
              </p:cNvSpPr>
              <p:nvPr/>
            </p:nvSpPr>
            <p:spPr bwMode="auto">
              <a:xfrm>
                <a:off x="6006" y="22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Line 68"/>
              <p:cNvSpPr>
                <a:spLocks noChangeShapeType="1"/>
              </p:cNvSpPr>
              <p:nvPr/>
            </p:nvSpPr>
            <p:spPr bwMode="auto">
              <a:xfrm>
                <a:off x="6006" y="223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Rectangle 69"/>
              <p:cNvSpPr>
                <a:spLocks noChangeArrowheads="1"/>
              </p:cNvSpPr>
              <p:nvPr/>
            </p:nvSpPr>
            <p:spPr bwMode="auto">
              <a:xfrm>
                <a:off x="177" y="2247"/>
                <a:ext cx="11" cy="2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Line 70"/>
              <p:cNvSpPr>
                <a:spLocks noChangeShapeType="1"/>
              </p:cNvSpPr>
              <p:nvPr/>
            </p:nvSpPr>
            <p:spPr bwMode="auto">
              <a:xfrm>
                <a:off x="177" y="2247"/>
                <a:ext cx="1" cy="2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Rectangle 71"/>
              <p:cNvSpPr>
                <a:spLocks noChangeArrowheads="1"/>
              </p:cNvSpPr>
              <p:nvPr/>
            </p:nvSpPr>
            <p:spPr bwMode="auto">
              <a:xfrm>
                <a:off x="6006" y="2247"/>
                <a:ext cx="11" cy="2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Line 72"/>
              <p:cNvSpPr>
                <a:spLocks noChangeShapeType="1"/>
              </p:cNvSpPr>
              <p:nvPr/>
            </p:nvSpPr>
            <p:spPr bwMode="auto">
              <a:xfrm>
                <a:off x="6006" y="2247"/>
                <a:ext cx="1" cy="2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Rectangle 73"/>
              <p:cNvSpPr>
                <a:spLocks noChangeArrowheads="1"/>
              </p:cNvSpPr>
              <p:nvPr/>
            </p:nvSpPr>
            <p:spPr bwMode="auto">
              <a:xfrm>
                <a:off x="317" y="2496"/>
                <a:ext cx="580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Tanggal</a:t>
                </a:r>
                <a:endParaRPr lang="en-US"/>
              </a:p>
            </p:txBody>
          </p:sp>
          <p:sp>
            <p:nvSpPr>
              <p:cNvPr id="12397" name="Rectangle 74"/>
              <p:cNvSpPr>
                <a:spLocks noChangeArrowheads="1"/>
              </p:cNvSpPr>
              <p:nvPr/>
            </p:nvSpPr>
            <p:spPr bwMode="auto">
              <a:xfrm>
                <a:off x="764" y="248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398" name="Rectangle 75"/>
              <p:cNvSpPr>
                <a:spLocks noChangeArrowheads="1"/>
              </p:cNvSpPr>
              <p:nvPr/>
            </p:nvSpPr>
            <p:spPr bwMode="auto">
              <a:xfrm>
                <a:off x="1901" y="2482"/>
                <a:ext cx="480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Uraian</a:t>
                </a:r>
                <a:endParaRPr lang="en-US"/>
              </a:p>
            </p:txBody>
          </p:sp>
          <p:sp>
            <p:nvSpPr>
              <p:cNvPr id="12399" name="Rectangle 76"/>
              <p:cNvSpPr>
                <a:spLocks noChangeArrowheads="1"/>
              </p:cNvSpPr>
              <p:nvPr/>
            </p:nvSpPr>
            <p:spPr bwMode="auto">
              <a:xfrm>
                <a:off x="2772" y="248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00" name="Rectangle 77"/>
              <p:cNvSpPr>
                <a:spLocks noChangeArrowheads="1"/>
              </p:cNvSpPr>
              <p:nvPr/>
            </p:nvSpPr>
            <p:spPr bwMode="auto">
              <a:xfrm>
                <a:off x="3731" y="2482"/>
                <a:ext cx="28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Ref.</a:t>
                </a:r>
                <a:endParaRPr lang="en-US"/>
              </a:p>
            </p:txBody>
          </p:sp>
          <p:sp>
            <p:nvSpPr>
              <p:cNvPr id="12401" name="Rectangle 78"/>
              <p:cNvSpPr>
                <a:spLocks noChangeArrowheads="1"/>
              </p:cNvSpPr>
              <p:nvPr/>
            </p:nvSpPr>
            <p:spPr bwMode="auto">
              <a:xfrm>
                <a:off x="4019" y="248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02" name="Rectangle 79"/>
              <p:cNvSpPr>
                <a:spLocks noChangeArrowheads="1"/>
              </p:cNvSpPr>
              <p:nvPr/>
            </p:nvSpPr>
            <p:spPr bwMode="auto">
              <a:xfrm>
                <a:off x="4213" y="2482"/>
                <a:ext cx="38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Debit</a:t>
                </a:r>
                <a:endParaRPr lang="en-US"/>
              </a:p>
            </p:txBody>
          </p:sp>
          <p:sp>
            <p:nvSpPr>
              <p:cNvPr id="12403" name="Rectangle 80"/>
              <p:cNvSpPr>
                <a:spLocks noChangeArrowheads="1"/>
              </p:cNvSpPr>
              <p:nvPr/>
            </p:nvSpPr>
            <p:spPr bwMode="auto">
              <a:xfrm>
                <a:off x="4595" y="248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04" name="Rectangle 81"/>
              <p:cNvSpPr>
                <a:spLocks noChangeArrowheads="1"/>
              </p:cNvSpPr>
              <p:nvPr/>
            </p:nvSpPr>
            <p:spPr bwMode="auto">
              <a:xfrm>
                <a:off x="4796" y="2482"/>
                <a:ext cx="446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Kredit</a:t>
                </a:r>
                <a:endParaRPr lang="en-US"/>
              </a:p>
            </p:txBody>
          </p:sp>
          <p:sp>
            <p:nvSpPr>
              <p:cNvPr id="12405" name="Rectangle 82"/>
              <p:cNvSpPr>
                <a:spLocks noChangeArrowheads="1"/>
              </p:cNvSpPr>
              <p:nvPr/>
            </p:nvSpPr>
            <p:spPr bwMode="auto">
              <a:xfrm>
                <a:off x="5237" y="248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06" name="Rectangle 83"/>
              <p:cNvSpPr>
                <a:spLocks noChangeArrowheads="1"/>
              </p:cNvSpPr>
              <p:nvPr/>
            </p:nvSpPr>
            <p:spPr bwMode="auto">
              <a:xfrm>
                <a:off x="5470" y="2496"/>
                <a:ext cx="41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Saldo</a:t>
                </a:r>
                <a:endParaRPr lang="en-US"/>
              </a:p>
            </p:txBody>
          </p:sp>
          <p:sp>
            <p:nvSpPr>
              <p:cNvPr id="12407" name="Rectangle 84"/>
              <p:cNvSpPr>
                <a:spLocks noChangeArrowheads="1"/>
              </p:cNvSpPr>
              <p:nvPr/>
            </p:nvSpPr>
            <p:spPr bwMode="auto">
              <a:xfrm>
                <a:off x="5959" y="2482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08" name="Rectangle 85"/>
              <p:cNvSpPr>
                <a:spLocks noChangeArrowheads="1"/>
              </p:cNvSpPr>
              <p:nvPr/>
            </p:nvSpPr>
            <p:spPr bwMode="auto">
              <a:xfrm>
                <a:off x="177" y="246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Line 86"/>
              <p:cNvSpPr>
                <a:spLocks noChangeShapeType="1"/>
              </p:cNvSpPr>
              <p:nvPr/>
            </p:nvSpPr>
            <p:spPr bwMode="auto">
              <a:xfrm>
                <a:off x="177" y="246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Line 87"/>
              <p:cNvSpPr>
                <a:spLocks noChangeShapeType="1"/>
              </p:cNvSpPr>
              <p:nvPr/>
            </p:nvSpPr>
            <p:spPr bwMode="auto">
              <a:xfrm>
                <a:off x="177" y="246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Rectangle 88"/>
              <p:cNvSpPr>
                <a:spLocks noChangeArrowheads="1"/>
              </p:cNvSpPr>
              <p:nvPr/>
            </p:nvSpPr>
            <p:spPr bwMode="auto">
              <a:xfrm>
                <a:off x="188" y="2467"/>
                <a:ext cx="82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Line 89"/>
              <p:cNvSpPr>
                <a:spLocks noChangeShapeType="1"/>
              </p:cNvSpPr>
              <p:nvPr/>
            </p:nvSpPr>
            <p:spPr bwMode="auto">
              <a:xfrm>
                <a:off x="188" y="2467"/>
                <a:ext cx="8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Rectangle 90"/>
              <p:cNvSpPr>
                <a:spLocks noChangeArrowheads="1"/>
              </p:cNvSpPr>
              <p:nvPr/>
            </p:nvSpPr>
            <p:spPr bwMode="auto">
              <a:xfrm>
                <a:off x="1008" y="246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Line 91"/>
              <p:cNvSpPr>
                <a:spLocks noChangeShapeType="1"/>
              </p:cNvSpPr>
              <p:nvPr/>
            </p:nvSpPr>
            <p:spPr bwMode="auto">
              <a:xfrm>
                <a:off x="1008" y="246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Line 92"/>
              <p:cNvSpPr>
                <a:spLocks noChangeShapeType="1"/>
              </p:cNvSpPr>
              <p:nvPr/>
            </p:nvSpPr>
            <p:spPr bwMode="auto">
              <a:xfrm>
                <a:off x="1008" y="246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Rectangle 93"/>
              <p:cNvSpPr>
                <a:spLocks noChangeArrowheads="1"/>
              </p:cNvSpPr>
              <p:nvPr/>
            </p:nvSpPr>
            <p:spPr bwMode="auto">
              <a:xfrm>
                <a:off x="1019" y="2467"/>
                <a:ext cx="2628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Line 94"/>
              <p:cNvSpPr>
                <a:spLocks noChangeShapeType="1"/>
              </p:cNvSpPr>
              <p:nvPr/>
            </p:nvSpPr>
            <p:spPr bwMode="auto">
              <a:xfrm>
                <a:off x="1019" y="2467"/>
                <a:ext cx="26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Rectangle 95"/>
              <p:cNvSpPr>
                <a:spLocks noChangeArrowheads="1"/>
              </p:cNvSpPr>
              <p:nvPr/>
            </p:nvSpPr>
            <p:spPr bwMode="auto">
              <a:xfrm>
                <a:off x="3647" y="246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Line 96"/>
              <p:cNvSpPr>
                <a:spLocks noChangeShapeType="1"/>
              </p:cNvSpPr>
              <p:nvPr/>
            </p:nvSpPr>
            <p:spPr bwMode="auto">
              <a:xfrm>
                <a:off x="3647" y="246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Line 97"/>
              <p:cNvSpPr>
                <a:spLocks noChangeShapeType="1"/>
              </p:cNvSpPr>
              <p:nvPr/>
            </p:nvSpPr>
            <p:spPr bwMode="auto">
              <a:xfrm>
                <a:off x="3647" y="246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Rectangle 98"/>
              <p:cNvSpPr>
                <a:spLocks noChangeArrowheads="1"/>
              </p:cNvSpPr>
              <p:nvPr/>
            </p:nvSpPr>
            <p:spPr bwMode="auto">
              <a:xfrm>
                <a:off x="3658" y="2467"/>
                <a:ext cx="43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Line 99"/>
              <p:cNvSpPr>
                <a:spLocks noChangeShapeType="1"/>
              </p:cNvSpPr>
              <p:nvPr/>
            </p:nvSpPr>
            <p:spPr bwMode="auto">
              <a:xfrm>
                <a:off x="3658" y="2467"/>
                <a:ext cx="4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Rectangle 100"/>
              <p:cNvSpPr>
                <a:spLocks noChangeArrowheads="1"/>
              </p:cNvSpPr>
              <p:nvPr/>
            </p:nvSpPr>
            <p:spPr bwMode="auto">
              <a:xfrm>
                <a:off x="4089" y="2467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Line 101"/>
              <p:cNvSpPr>
                <a:spLocks noChangeShapeType="1"/>
              </p:cNvSpPr>
              <p:nvPr/>
            </p:nvSpPr>
            <p:spPr bwMode="auto">
              <a:xfrm>
                <a:off x="4089" y="246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Line 102"/>
              <p:cNvSpPr>
                <a:spLocks noChangeShapeType="1"/>
              </p:cNvSpPr>
              <p:nvPr/>
            </p:nvSpPr>
            <p:spPr bwMode="auto">
              <a:xfrm>
                <a:off x="4089" y="246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Rectangle 103"/>
              <p:cNvSpPr>
                <a:spLocks noChangeArrowheads="1"/>
              </p:cNvSpPr>
              <p:nvPr/>
            </p:nvSpPr>
            <p:spPr bwMode="auto">
              <a:xfrm>
                <a:off x="4099" y="2467"/>
                <a:ext cx="60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Line 104"/>
              <p:cNvSpPr>
                <a:spLocks noChangeShapeType="1"/>
              </p:cNvSpPr>
              <p:nvPr/>
            </p:nvSpPr>
            <p:spPr bwMode="auto">
              <a:xfrm>
                <a:off x="4099" y="2467"/>
                <a:ext cx="6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Rectangle 105"/>
              <p:cNvSpPr>
                <a:spLocks noChangeArrowheads="1"/>
              </p:cNvSpPr>
              <p:nvPr/>
            </p:nvSpPr>
            <p:spPr bwMode="auto">
              <a:xfrm>
                <a:off x="4701" y="246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Line 106"/>
              <p:cNvSpPr>
                <a:spLocks noChangeShapeType="1"/>
              </p:cNvSpPr>
              <p:nvPr/>
            </p:nvSpPr>
            <p:spPr bwMode="auto">
              <a:xfrm>
                <a:off x="4701" y="246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Line 107"/>
              <p:cNvSpPr>
                <a:spLocks noChangeShapeType="1"/>
              </p:cNvSpPr>
              <p:nvPr/>
            </p:nvSpPr>
            <p:spPr bwMode="auto">
              <a:xfrm>
                <a:off x="4701" y="246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Rectangle 108"/>
              <p:cNvSpPr>
                <a:spLocks noChangeArrowheads="1"/>
              </p:cNvSpPr>
              <p:nvPr/>
            </p:nvSpPr>
            <p:spPr bwMode="auto">
              <a:xfrm>
                <a:off x="4712" y="2467"/>
                <a:ext cx="60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Line 109"/>
              <p:cNvSpPr>
                <a:spLocks noChangeShapeType="1"/>
              </p:cNvSpPr>
              <p:nvPr/>
            </p:nvSpPr>
            <p:spPr bwMode="auto">
              <a:xfrm>
                <a:off x="4712" y="2467"/>
                <a:ext cx="6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3" name="Rectangle 110"/>
              <p:cNvSpPr>
                <a:spLocks noChangeArrowheads="1"/>
              </p:cNvSpPr>
              <p:nvPr/>
            </p:nvSpPr>
            <p:spPr bwMode="auto">
              <a:xfrm>
                <a:off x="5314" y="2467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Line 111"/>
              <p:cNvSpPr>
                <a:spLocks noChangeShapeType="1"/>
              </p:cNvSpPr>
              <p:nvPr/>
            </p:nvSpPr>
            <p:spPr bwMode="auto">
              <a:xfrm>
                <a:off x="5314" y="246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Line 112"/>
              <p:cNvSpPr>
                <a:spLocks noChangeShapeType="1"/>
              </p:cNvSpPr>
              <p:nvPr/>
            </p:nvSpPr>
            <p:spPr bwMode="auto">
              <a:xfrm>
                <a:off x="5314" y="246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Rectangle 113"/>
              <p:cNvSpPr>
                <a:spLocks noChangeArrowheads="1"/>
              </p:cNvSpPr>
              <p:nvPr/>
            </p:nvSpPr>
            <p:spPr bwMode="auto">
              <a:xfrm>
                <a:off x="5324" y="2467"/>
                <a:ext cx="682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Line 114"/>
              <p:cNvSpPr>
                <a:spLocks noChangeShapeType="1"/>
              </p:cNvSpPr>
              <p:nvPr/>
            </p:nvSpPr>
            <p:spPr bwMode="auto">
              <a:xfrm>
                <a:off x="5324" y="2467"/>
                <a:ext cx="6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Rectangle 115"/>
              <p:cNvSpPr>
                <a:spLocks noChangeArrowheads="1"/>
              </p:cNvSpPr>
              <p:nvPr/>
            </p:nvSpPr>
            <p:spPr bwMode="auto">
              <a:xfrm>
                <a:off x="6006" y="2467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Line 116"/>
              <p:cNvSpPr>
                <a:spLocks noChangeShapeType="1"/>
              </p:cNvSpPr>
              <p:nvPr/>
            </p:nvSpPr>
            <p:spPr bwMode="auto">
              <a:xfrm>
                <a:off x="6006" y="246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Line 117"/>
              <p:cNvSpPr>
                <a:spLocks noChangeShapeType="1"/>
              </p:cNvSpPr>
              <p:nvPr/>
            </p:nvSpPr>
            <p:spPr bwMode="auto">
              <a:xfrm>
                <a:off x="6006" y="246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Rectangle 118"/>
              <p:cNvSpPr>
                <a:spLocks noChangeArrowheads="1"/>
              </p:cNvSpPr>
              <p:nvPr/>
            </p:nvSpPr>
            <p:spPr bwMode="auto">
              <a:xfrm>
                <a:off x="177" y="2478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Line 119"/>
              <p:cNvSpPr>
                <a:spLocks noChangeShapeType="1"/>
              </p:cNvSpPr>
              <p:nvPr/>
            </p:nvSpPr>
            <p:spPr bwMode="auto">
              <a:xfrm>
                <a:off x="177" y="2478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3" name="Rectangle 120"/>
              <p:cNvSpPr>
                <a:spLocks noChangeArrowheads="1"/>
              </p:cNvSpPr>
              <p:nvPr/>
            </p:nvSpPr>
            <p:spPr bwMode="auto">
              <a:xfrm>
                <a:off x="1008" y="2478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Line 121"/>
              <p:cNvSpPr>
                <a:spLocks noChangeShapeType="1"/>
              </p:cNvSpPr>
              <p:nvPr/>
            </p:nvSpPr>
            <p:spPr bwMode="auto">
              <a:xfrm>
                <a:off x="1008" y="2478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Rectangle 122"/>
              <p:cNvSpPr>
                <a:spLocks noChangeArrowheads="1"/>
              </p:cNvSpPr>
              <p:nvPr/>
            </p:nvSpPr>
            <p:spPr bwMode="auto">
              <a:xfrm>
                <a:off x="3647" y="2478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Line 123"/>
              <p:cNvSpPr>
                <a:spLocks noChangeShapeType="1"/>
              </p:cNvSpPr>
              <p:nvPr/>
            </p:nvSpPr>
            <p:spPr bwMode="auto">
              <a:xfrm>
                <a:off x="3647" y="2478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Rectangle 124"/>
              <p:cNvSpPr>
                <a:spLocks noChangeArrowheads="1"/>
              </p:cNvSpPr>
              <p:nvPr/>
            </p:nvSpPr>
            <p:spPr bwMode="auto">
              <a:xfrm>
                <a:off x="4089" y="2478"/>
                <a:ext cx="10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Line 125"/>
              <p:cNvSpPr>
                <a:spLocks noChangeShapeType="1"/>
              </p:cNvSpPr>
              <p:nvPr/>
            </p:nvSpPr>
            <p:spPr bwMode="auto">
              <a:xfrm>
                <a:off x="4089" y="2478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Rectangle 126"/>
              <p:cNvSpPr>
                <a:spLocks noChangeArrowheads="1"/>
              </p:cNvSpPr>
              <p:nvPr/>
            </p:nvSpPr>
            <p:spPr bwMode="auto">
              <a:xfrm>
                <a:off x="4701" y="2478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Line 127"/>
              <p:cNvSpPr>
                <a:spLocks noChangeShapeType="1"/>
              </p:cNvSpPr>
              <p:nvPr/>
            </p:nvSpPr>
            <p:spPr bwMode="auto">
              <a:xfrm>
                <a:off x="4701" y="2478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Rectangle 128"/>
              <p:cNvSpPr>
                <a:spLocks noChangeArrowheads="1"/>
              </p:cNvSpPr>
              <p:nvPr/>
            </p:nvSpPr>
            <p:spPr bwMode="auto">
              <a:xfrm>
                <a:off x="5314" y="2478"/>
                <a:ext cx="10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Line 129"/>
              <p:cNvSpPr>
                <a:spLocks noChangeShapeType="1"/>
              </p:cNvSpPr>
              <p:nvPr/>
            </p:nvSpPr>
            <p:spPr bwMode="auto">
              <a:xfrm>
                <a:off x="5314" y="2478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Rectangle 130"/>
              <p:cNvSpPr>
                <a:spLocks noChangeArrowheads="1"/>
              </p:cNvSpPr>
              <p:nvPr/>
            </p:nvSpPr>
            <p:spPr bwMode="auto">
              <a:xfrm>
                <a:off x="6006" y="2478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Line 131"/>
              <p:cNvSpPr>
                <a:spLocks noChangeShapeType="1"/>
              </p:cNvSpPr>
              <p:nvPr/>
            </p:nvSpPr>
            <p:spPr bwMode="auto">
              <a:xfrm>
                <a:off x="6006" y="2478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Rectangle 132"/>
              <p:cNvSpPr>
                <a:spLocks noChangeArrowheads="1"/>
              </p:cNvSpPr>
              <p:nvPr/>
            </p:nvSpPr>
            <p:spPr bwMode="auto">
              <a:xfrm>
                <a:off x="432" y="2673"/>
                <a:ext cx="344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 dirty="0">
                    <a:solidFill>
                      <a:srgbClr val="000000"/>
                    </a:solidFill>
                  </a:rPr>
                  <a:t>2013</a:t>
                </a:r>
                <a:endParaRPr lang="en-US" dirty="0"/>
              </a:p>
            </p:txBody>
          </p:sp>
          <p:sp>
            <p:nvSpPr>
              <p:cNvPr id="12456" name="Rectangle 133"/>
              <p:cNvSpPr>
                <a:spLocks noChangeArrowheads="1"/>
              </p:cNvSpPr>
              <p:nvPr/>
            </p:nvSpPr>
            <p:spPr bwMode="auto">
              <a:xfrm>
                <a:off x="767" y="267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457" name="Rectangle 134"/>
              <p:cNvSpPr>
                <a:spLocks noChangeArrowheads="1"/>
              </p:cNvSpPr>
              <p:nvPr/>
            </p:nvSpPr>
            <p:spPr bwMode="auto">
              <a:xfrm>
                <a:off x="1066" y="267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58" name="Rectangle 135"/>
              <p:cNvSpPr>
                <a:spLocks noChangeArrowheads="1"/>
              </p:cNvSpPr>
              <p:nvPr/>
            </p:nvSpPr>
            <p:spPr bwMode="auto">
              <a:xfrm>
                <a:off x="3706" y="267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59" name="Rectangle 136"/>
              <p:cNvSpPr>
                <a:spLocks noChangeArrowheads="1"/>
              </p:cNvSpPr>
              <p:nvPr/>
            </p:nvSpPr>
            <p:spPr bwMode="auto">
              <a:xfrm>
                <a:off x="4147" y="267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60" name="Rectangle 137"/>
              <p:cNvSpPr>
                <a:spLocks noChangeArrowheads="1"/>
              </p:cNvSpPr>
              <p:nvPr/>
            </p:nvSpPr>
            <p:spPr bwMode="auto">
              <a:xfrm>
                <a:off x="4759" y="267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61" name="Rectangle 138"/>
              <p:cNvSpPr>
                <a:spLocks noChangeArrowheads="1"/>
              </p:cNvSpPr>
              <p:nvPr/>
            </p:nvSpPr>
            <p:spPr bwMode="auto">
              <a:xfrm>
                <a:off x="5372" y="267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462" name="Rectangle 139"/>
              <p:cNvSpPr>
                <a:spLocks noChangeArrowheads="1"/>
              </p:cNvSpPr>
              <p:nvPr/>
            </p:nvSpPr>
            <p:spPr bwMode="auto">
              <a:xfrm>
                <a:off x="177" y="2659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3" name="Line 140"/>
              <p:cNvSpPr>
                <a:spLocks noChangeShapeType="1"/>
              </p:cNvSpPr>
              <p:nvPr/>
            </p:nvSpPr>
            <p:spPr bwMode="auto">
              <a:xfrm>
                <a:off x="177" y="265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Line 141"/>
              <p:cNvSpPr>
                <a:spLocks noChangeShapeType="1"/>
              </p:cNvSpPr>
              <p:nvPr/>
            </p:nvSpPr>
            <p:spPr bwMode="auto">
              <a:xfrm>
                <a:off x="177" y="265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Rectangle 142"/>
              <p:cNvSpPr>
                <a:spLocks noChangeArrowheads="1"/>
              </p:cNvSpPr>
              <p:nvPr/>
            </p:nvSpPr>
            <p:spPr bwMode="auto">
              <a:xfrm>
                <a:off x="188" y="2659"/>
                <a:ext cx="82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Line 143"/>
              <p:cNvSpPr>
                <a:spLocks noChangeShapeType="1"/>
              </p:cNvSpPr>
              <p:nvPr/>
            </p:nvSpPr>
            <p:spPr bwMode="auto">
              <a:xfrm>
                <a:off x="188" y="2659"/>
                <a:ext cx="8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Rectangle 144"/>
              <p:cNvSpPr>
                <a:spLocks noChangeArrowheads="1"/>
              </p:cNvSpPr>
              <p:nvPr/>
            </p:nvSpPr>
            <p:spPr bwMode="auto">
              <a:xfrm>
                <a:off x="1008" y="2659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8" name="Line 145"/>
              <p:cNvSpPr>
                <a:spLocks noChangeShapeType="1"/>
              </p:cNvSpPr>
              <p:nvPr/>
            </p:nvSpPr>
            <p:spPr bwMode="auto">
              <a:xfrm>
                <a:off x="1008" y="265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Line 146"/>
              <p:cNvSpPr>
                <a:spLocks noChangeShapeType="1"/>
              </p:cNvSpPr>
              <p:nvPr/>
            </p:nvSpPr>
            <p:spPr bwMode="auto">
              <a:xfrm>
                <a:off x="1008" y="265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Rectangle 147"/>
              <p:cNvSpPr>
                <a:spLocks noChangeArrowheads="1"/>
              </p:cNvSpPr>
              <p:nvPr/>
            </p:nvSpPr>
            <p:spPr bwMode="auto">
              <a:xfrm>
                <a:off x="1019" y="2659"/>
                <a:ext cx="2628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1" name="Line 148"/>
              <p:cNvSpPr>
                <a:spLocks noChangeShapeType="1"/>
              </p:cNvSpPr>
              <p:nvPr/>
            </p:nvSpPr>
            <p:spPr bwMode="auto">
              <a:xfrm>
                <a:off x="1019" y="2659"/>
                <a:ext cx="26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Rectangle 149"/>
              <p:cNvSpPr>
                <a:spLocks noChangeArrowheads="1"/>
              </p:cNvSpPr>
              <p:nvPr/>
            </p:nvSpPr>
            <p:spPr bwMode="auto">
              <a:xfrm>
                <a:off x="3647" y="2659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Line 150"/>
              <p:cNvSpPr>
                <a:spLocks noChangeShapeType="1"/>
              </p:cNvSpPr>
              <p:nvPr/>
            </p:nvSpPr>
            <p:spPr bwMode="auto">
              <a:xfrm>
                <a:off x="3647" y="265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Line 151"/>
              <p:cNvSpPr>
                <a:spLocks noChangeShapeType="1"/>
              </p:cNvSpPr>
              <p:nvPr/>
            </p:nvSpPr>
            <p:spPr bwMode="auto">
              <a:xfrm>
                <a:off x="3647" y="265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Rectangle 152"/>
              <p:cNvSpPr>
                <a:spLocks noChangeArrowheads="1"/>
              </p:cNvSpPr>
              <p:nvPr/>
            </p:nvSpPr>
            <p:spPr bwMode="auto">
              <a:xfrm>
                <a:off x="3658" y="2659"/>
                <a:ext cx="43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Line 153"/>
              <p:cNvSpPr>
                <a:spLocks noChangeShapeType="1"/>
              </p:cNvSpPr>
              <p:nvPr/>
            </p:nvSpPr>
            <p:spPr bwMode="auto">
              <a:xfrm>
                <a:off x="3658" y="2659"/>
                <a:ext cx="4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Rectangle 154"/>
              <p:cNvSpPr>
                <a:spLocks noChangeArrowheads="1"/>
              </p:cNvSpPr>
              <p:nvPr/>
            </p:nvSpPr>
            <p:spPr bwMode="auto">
              <a:xfrm>
                <a:off x="4089" y="2659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Line 155"/>
              <p:cNvSpPr>
                <a:spLocks noChangeShapeType="1"/>
              </p:cNvSpPr>
              <p:nvPr/>
            </p:nvSpPr>
            <p:spPr bwMode="auto">
              <a:xfrm>
                <a:off x="4089" y="265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Line 156"/>
              <p:cNvSpPr>
                <a:spLocks noChangeShapeType="1"/>
              </p:cNvSpPr>
              <p:nvPr/>
            </p:nvSpPr>
            <p:spPr bwMode="auto">
              <a:xfrm>
                <a:off x="4089" y="265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Rectangle 157"/>
              <p:cNvSpPr>
                <a:spLocks noChangeArrowheads="1"/>
              </p:cNvSpPr>
              <p:nvPr/>
            </p:nvSpPr>
            <p:spPr bwMode="auto">
              <a:xfrm>
                <a:off x="4099" y="2659"/>
                <a:ext cx="60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Line 158"/>
              <p:cNvSpPr>
                <a:spLocks noChangeShapeType="1"/>
              </p:cNvSpPr>
              <p:nvPr/>
            </p:nvSpPr>
            <p:spPr bwMode="auto">
              <a:xfrm>
                <a:off x="4099" y="2659"/>
                <a:ext cx="6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Rectangle 159"/>
              <p:cNvSpPr>
                <a:spLocks noChangeArrowheads="1"/>
              </p:cNvSpPr>
              <p:nvPr/>
            </p:nvSpPr>
            <p:spPr bwMode="auto">
              <a:xfrm>
                <a:off x="4701" y="2659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Line 160"/>
              <p:cNvSpPr>
                <a:spLocks noChangeShapeType="1"/>
              </p:cNvSpPr>
              <p:nvPr/>
            </p:nvSpPr>
            <p:spPr bwMode="auto">
              <a:xfrm>
                <a:off x="4701" y="265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Line 161"/>
              <p:cNvSpPr>
                <a:spLocks noChangeShapeType="1"/>
              </p:cNvSpPr>
              <p:nvPr/>
            </p:nvSpPr>
            <p:spPr bwMode="auto">
              <a:xfrm>
                <a:off x="4701" y="265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Rectangle 162"/>
              <p:cNvSpPr>
                <a:spLocks noChangeArrowheads="1"/>
              </p:cNvSpPr>
              <p:nvPr/>
            </p:nvSpPr>
            <p:spPr bwMode="auto">
              <a:xfrm>
                <a:off x="4712" y="2659"/>
                <a:ext cx="60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Line 163"/>
              <p:cNvSpPr>
                <a:spLocks noChangeShapeType="1"/>
              </p:cNvSpPr>
              <p:nvPr/>
            </p:nvSpPr>
            <p:spPr bwMode="auto">
              <a:xfrm>
                <a:off x="4712" y="2659"/>
                <a:ext cx="60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Rectangle 164"/>
              <p:cNvSpPr>
                <a:spLocks noChangeArrowheads="1"/>
              </p:cNvSpPr>
              <p:nvPr/>
            </p:nvSpPr>
            <p:spPr bwMode="auto">
              <a:xfrm>
                <a:off x="5314" y="2659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Line 165"/>
              <p:cNvSpPr>
                <a:spLocks noChangeShapeType="1"/>
              </p:cNvSpPr>
              <p:nvPr/>
            </p:nvSpPr>
            <p:spPr bwMode="auto">
              <a:xfrm>
                <a:off x="5314" y="265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Line 166"/>
              <p:cNvSpPr>
                <a:spLocks noChangeShapeType="1"/>
              </p:cNvSpPr>
              <p:nvPr/>
            </p:nvSpPr>
            <p:spPr bwMode="auto">
              <a:xfrm>
                <a:off x="5314" y="265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Rectangle 167"/>
              <p:cNvSpPr>
                <a:spLocks noChangeArrowheads="1"/>
              </p:cNvSpPr>
              <p:nvPr/>
            </p:nvSpPr>
            <p:spPr bwMode="auto">
              <a:xfrm>
                <a:off x="5324" y="2659"/>
                <a:ext cx="68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Line 168"/>
              <p:cNvSpPr>
                <a:spLocks noChangeShapeType="1"/>
              </p:cNvSpPr>
              <p:nvPr/>
            </p:nvSpPr>
            <p:spPr bwMode="auto">
              <a:xfrm>
                <a:off x="5324" y="2659"/>
                <a:ext cx="6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Rectangle 169"/>
              <p:cNvSpPr>
                <a:spLocks noChangeArrowheads="1"/>
              </p:cNvSpPr>
              <p:nvPr/>
            </p:nvSpPr>
            <p:spPr bwMode="auto">
              <a:xfrm>
                <a:off x="6006" y="2659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Line 170"/>
              <p:cNvSpPr>
                <a:spLocks noChangeShapeType="1"/>
              </p:cNvSpPr>
              <p:nvPr/>
            </p:nvSpPr>
            <p:spPr bwMode="auto">
              <a:xfrm>
                <a:off x="6006" y="265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Line 171"/>
              <p:cNvSpPr>
                <a:spLocks noChangeShapeType="1"/>
              </p:cNvSpPr>
              <p:nvPr/>
            </p:nvSpPr>
            <p:spPr bwMode="auto">
              <a:xfrm>
                <a:off x="6006" y="265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5" name="Rectangle 172"/>
              <p:cNvSpPr>
                <a:spLocks noChangeArrowheads="1"/>
              </p:cNvSpPr>
              <p:nvPr/>
            </p:nvSpPr>
            <p:spPr bwMode="auto">
              <a:xfrm>
                <a:off x="177" y="2669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Line 173"/>
              <p:cNvSpPr>
                <a:spLocks noChangeShapeType="1"/>
              </p:cNvSpPr>
              <p:nvPr/>
            </p:nvSpPr>
            <p:spPr bwMode="auto">
              <a:xfrm>
                <a:off x="177" y="2669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Rectangle 174"/>
              <p:cNvSpPr>
                <a:spLocks noChangeArrowheads="1"/>
              </p:cNvSpPr>
              <p:nvPr/>
            </p:nvSpPr>
            <p:spPr bwMode="auto">
              <a:xfrm>
                <a:off x="1008" y="2669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Line 175"/>
              <p:cNvSpPr>
                <a:spLocks noChangeShapeType="1"/>
              </p:cNvSpPr>
              <p:nvPr/>
            </p:nvSpPr>
            <p:spPr bwMode="auto">
              <a:xfrm>
                <a:off x="1008" y="2669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Rectangle 176"/>
              <p:cNvSpPr>
                <a:spLocks noChangeArrowheads="1"/>
              </p:cNvSpPr>
              <p:nvPr/>
            </p:nvSpPr>
            <p:spPr bwMode="auto">
              <a:xfrm>
                <a:off x="3647" y="2669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Line 177"/>
              <p:cNvSpPr>
                <a:spLocks noChangeShapeType="1"/>
              </p:cNvSpPr>
              <p:nvPr/>
            </p:nvSpPr>
            <p:spPr bwMode="auto">
              <a:xfrm>
                <a:off x="3647" y="2669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1" name="Rectangle 178"/>
              <p:cNvSpPr>
                <a:spLocks noChangeArrowheads="1"/>
              </p:cNvSpPr>
              <p:nvPr/>
            </p:nvSpPr>
            <p:spPr bwMode="auto">
              <a:xfrm>
                <a:off x="4089" y="2669"/>
                <a:ext cx="10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Line 179"/>
              <p:cNvSpPr>
                <a:spLocks noChangeShapeType="1"/>
              </p:cNvSpPr>
              <p:nvPr/>
            </p:nvSpPr>
            <p:spPr bwMode="auto">
              <a:xfrm>
                <a:off x="4089" y="2669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Rectangle 180"/>
              <p:cNvSpPr>
                <a:spLocks noChangeArrowheads="1"/>
              </p:cNvSpPr>
              <p:nvPr/>
            </p:nvSpPr>
            <p:spPr bwMode="auto">
              <a:xfrm>
                <a:off x="4701" y="2669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Line 181"/>
              <p:cNvSpPr>
                <a:spLocks noChangeShapeType="1"/>
              </p:cNvSpPr>
              <p:nvPr/>
            </p:nvSpPr>
            <p:spPr bwMode="auto">
              <a:xfrm>
                <a:off x="4701" y="2669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Rectangle 182"/>
              <p:cNvSpPr>
                <a:spLocks noChangeArrowheads="1"/>
              </p:cNvSpPr>
              <p:nvPr/>
            </p:nvSpPr>
            <p:spPr bwMode="auto">
              <a:xfrm>
                <a:off x="5314" y="2669"/>
                <a:ext cx="10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Line 183"/>
              <p:cNvSpPr>
                <a:spLocks noChangeShapeType="1"/>
              </p:cNvSpPr>
              <p:nvPr/>
            </p:nvSpPr>
            <p:spPr bwMode="auto">
              <a:xfrm>
                <a:off x="5314" y="2669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Rectangle 184"/>
              <p:cNvSpPr>
                <a:spLocks noChangeArrowheads="1"/>
              </p:cNvSpPr>
              <p:nvPr/>
            </p:nvSpPr>
            <p:spPr bwMode="auto">
              <a:xfrm>
                <a:off x="6006" y="2669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Line 185"/>
              <p:cNvSpPr>
                <a:spLocks noChangeShapeType="1"/>
              </p:cNvSpPr>
              <p:nvPr/>
            </p:nvSpPr>
            <p:spPr bwMode="auto">
              <a:xfrm>
                <a:off x="6006" y="2669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Rectangle 186"/>
              <p:cNvSpPr>
                <a:spLocks noChangeArrowheads="1"/>
              </p:cNvSpPr>
              <p:nvPr/>
            </p:nvSpPr>
            <p:spPr bwMode="auto">
              <a:xfrm>
                <a:off x="235" y="2853"/>
                <a:ext cx="71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8000"/>
                    </a:solidFill>
                  </a:rPr>
                  <a:t>   Sept.   1</a:t>
                </a:r>
                <a:endParaRPr lang="en-US"/>
              </a:p>
            </p:txBody>
          </p:sp>
          <p:sp>
            <p:nvSpPr>
              <p:cNvPr id="12510" name="Rectangle 187"/>
              <p:cNvSpPr>
                <a:spLocks noChangeArrowheads="1"/>
              </p:cNvSpPr>
              <p:nvPr/>
            </p:nvSpPr>
            <p:spPr bwMode="auto">
              <a:xfrm>
                <a:off x="957" y="285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11" name="Rectangle 188"/>
              <p:cNvSpPr>
                <a:spLocks noChangeArrowheads="1"/>
              </p:cNvSpPr>
              <p:nvPr/>
            </p:nvSpPr>
            <p:spPr bwMode="auto">
              <a:xfrm>
                <a:off x="1066" y="285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12" name="Rectangle 189"/>
              <p:cNvSpPr>
                <a:spLocks noChangeArrowheads="1"/>
              </p:cNvSpPr>
              <p:nvPr/>
            </p:nvSpPr>
            <p:spPr bwMode="auto">
              <a:xfrm>
                <a:off x="3881" y="2853"/>
                <a:ext cx="17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J1</a:t>
                </a:r>
                <a:endParaRPr lang="en-US"/>
              </a:p>
            </p:txBody>
          </p:sp>
          <p:sp>
            <p:nvSpPr>
              <p:cNvPr id="12513" name="Rectangle 190"/>
              <p:cNvSpPr>
                <a:spLocks noChangeArrowheads="1"/>
              </p:cNvSpPr>
              <p:nvPr/>
            </p:nvSpPr>
            <p:spPr bwMode="auto">
              <a:xfrm>
                <a:off x="4048" y="285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14" name="Rectangle 191"/>
              <p:cNvSpPr>
                <a:spLocks noChangeArrowheads="1"/>
              </p:cNvSpPr>
              <p:nvPr/>
            </p:nvSpPr>
            <p:spPr bwMode="auto">
              <a:xfrm>
                <a:off x="4198" y="2853"/>
                <a:ext cx="46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15,000</a:t>
                </a:r>
                <a:endParaRPr lang="en-US"/>
              </a:p>
            </p:txBody>
          </p:sp>
          <p:sp>
            <p:nvSpPr>
              <p:cNvPr id="12515" name="Rectangle 192"/>
              <p:cNvSpPr>
                <a:spLocks noChangeArrowheads="1"/>
              </p:cNvSpPr>
              <p:nvPr/>
            </p:nvSpPr>
            <p:spPr bwMode="auto">
              <a:xfrm>
                <a:off x="4661" y="285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16" name="Rectangle 193"/>
              <p:cNvSpPr>
                <a:spLocks noChangeArrowheads="1"/>
              </p:cNvSpPr>
              <p:nvPr/>
            </p:nvSpPr>
            <p:spPr bwMode="auto">
              <a:xfrm>
                <a:off x="5273" y="285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17" name="Rectangle 194"/>
              <p:cNvSpPr>
                <a:spLocks noChangeArrowheads="1"/>
              </p:cNvSpPr>
              <p:nvPr/>
            </p:nvSpPr>
            <p:spPr bwMode="auto">
              <a:xfrm>
                <a:off x="5503" y="2853"/>
                <a:ext cx="46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15,000</a:t>
                </a:r>
                <a:endParaRPr lang="en-US"/>
              </a:p>
            </p:txBody>
          </p:sp>
          <p:sp>
            <p:nvSpPr>
              <p:cNvPr id="12518" name="Rectangle 195"/>
              <p:cNvSpPr>
                <a:spLocks noChangeArrowheads="1"/>
              </p:cNvSpPr>
              <p:nvPr/>
            </p:nvSpPr>
            <p:spPr bwMode="auto">
              <a:xfrm>
                <a:off x="5966" y="2853"/>
                <a:ext cx="4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19" name="Rectangle 196"/>
              <p:cNvSpPr>
                <a:spLocks noChangeArrowheads="1"/>
              </p:cNvSpPr>
              <p:nvPr/>
            </p:nvSpPr>
            <p:spPr bwMode="auto">
              <a:xfrm>
                <a:off x="177" y="2850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0" name="Line 197"/>
              <p:cNvSpPr>
                <a:spLocks noChangeShapeType="1"/>
              </p:cNvSpPr>
              <p:nvPr/>
            </p:nvSpPr>
            <p:spPr bwMode="auto">
              <a:xfrm>
                <a:off x="177" y="2850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1" name="Rectangle 198"/>
              <p:cNvSpPr>
                <a:spLocks noChangeArrowheads="1"/>
              </p:cNvSpPr>
              <p:nvPr/>
            </p:nvSpPr>
            <p:spPr bwMode="auto">
              <a:xfrm>
                <a:off x="1008" y="2850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2" name="Line 199"/>
              <p:cNvSpPr>
                <a:spLocks noChangeShapeType="1"/>
              </p:cNvSpPr>
              <p:nvPr/>
            </p:nvSpPr>
            <p:spPr bwMode="auto">
              <a:xfrm>
                <a:off x="1008" y="2850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3" name="Rectangle 200"/>
              <p:cNvSpPr>
                <a:spLocks noChangeArrowheads="1"/>
              </p:cNvSpPr>
              <p:nvPr/>
            </p:nvSpPr>
            <p:spPr bwMode="auto">
              <a:xfrm>
                <a:off x="3647" y="2850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4" name="Line 201"/>
              <p:cNvSpPr>
                <a:spLocks noChangeShapeType="1"/>
              </p:cNvSpPr>
              <p:nvPr/>
            </p:nvSpPr>
            <p:spPr bwMode="auto">
              <a:xfrm>
                <a:off x="3647" y="2850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5" name="Rectangle 202"/>
              <p:cNvSpPr>
                <a:spLocks noChangeArrowheads="1"/>
              </p:cNvSpPr>
              <p:nvPr/>
            </p:nvSpPr>
            <p:spPr bwMode="auto">
              <a:xfrm>
                <a:off x="4089" y="2850"/>
                <a:ext cx="10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6" name="Line 203"/>
              <p:cNvSpPr>
                <a:spLocks noChangeShapeType="1"/>
              </p:cNvSpPr>
              <p:nvPr/>
            </p:nvSpPr>
            <p:spPr bwMode="auto">
              <a:xfrm>
                <a:off x="4089" y="2850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7" name="Rectangle 204"/>
              <p:cNvSpPr>
                <a:spLocks noChangeArrowheads="1"/>
              </p:cNvSpPr>
              <p:nvPr/>
            </p:nvSpPr>
            <p:spPr bwMode="auto">
              <a:xfrm>
                <a:off x="4701" y="2850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8" name="Line 205"/>
              <p:cNvSpPr>
                <a:spLocks noChangeShapeType="1"/>
              </p:cNvSpPr>
              <p:nvPr/>
            </p:nvSpPr>
            <p:spPr bwMode="auto">
              <a:xfrm>
                <a:off x="4701" y="2850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9" name="Rectangle 206"/>
              <p:cNvSpPr>
                <a:spLocks noChangeArrowheads="1"/>
              </p:cNvSpPr>
              <p:nvPr/>
            </p:nvSpPr>
            <p:spPr bwMode="auto">
              <a:xfrm>
                <a:off x="5314" y="2850"/>
                <a:ext cx="10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0" name="Line 207"/>
              <p:cNvSpPr>
                <a:spLocks noChangeShapeType="1"/>
              </p:cNvSpPr>
              <p:nvPr/>
            </p:nvSpPr>
            <p:spPr bwMode="auto">
              <a:xfrm>
                <a:off x="5314" y="2850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1" name="Rectangle 208"/>
              <p:cNvSpPr>
                <a:spLocks noChangeArrowheads="1"/>
              </p:cNvSpPr>
              <p:nvPr/>
            </p:nvSpPr>
            <p:spPr bwMode="auto">
              <a:xfrm>
                <a:off x="6006" y="2850"/>
                <a:ext cx="11" cy="18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2" name="Line 209"/>
              <p:cNvSpPr>
                <a:spLocks noChangeShapeType="1"/>
              </p:cNvSpPr>
              <p:nvPr/>
            </p:nvSpPr>
            <p:spPr bwMode="auto">
              <a:xfrm>
                <a:off x="6006" y="2850"/>
                <a:ext cx="1" cy="1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3" name="Rectangle 210"/>
              <p:cNvSpPr>
                <a:spLocks noChangeArrowheads="1"/>
              </p:cNvSpPr>
              <p:nvPr/>
            </p:nvSpPr>
            <p:spPr bwMode="auto">
              <a:xfrm>
                <a:off x="235" y="303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34" name="Rectangle 211"/>
              <p:cNvSpPr>
                <a:spLocks noChangeArrowheads="1"/>
              </p:cNvSpPr>
              <p:nvPr/>
            </p:nvSpPr>
            <p:spPr bwMode="auto">
              <a:xfrm>
                <a:off x="1066" y="303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35" name="Rectangle 212"/>
              <p:cNvSpPr>
                <a:spLocks noChangeArrowheads="1"/>
              </p:cNvSpPr>
              <p:nvPr/>
            </p:nvSpPr>
            <p:spPr bwMode="auto">
              <a:xfrm>
                <a:off x="3706" y="303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36" name="Rectangle 213"/>
              <p:cNvSpPr>
                <a:spLocks noChangeArrowheads="1"/>
              </p:cNvSpPr>
              <p:nvPr/>
            </p:nvSpPr>
            <p:spPr bwMode="auto">
              <a:xfrm>
                <a:off x="4661" y="303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37" name="Rectangle 214"/>
              <p:cNvSpPr>
                <a:spLocks noChangeArrowheads="1"/>
              </p:cNvSpPr>
              <p:nvPr/>
            </p:nvSpPr>
            <p:spPr bwMode="auto">
              <a:xfrm>
                <a:off x="5273" y="303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38" name="Rectangle 215"/>
              <p:cNvSpPr>
                <a:spLocks noChangeArrowheads="1"/>
              </p:cNvSpPr>
              <p:nvPr/>
            </p:nvSpPr>
            <p:spPr bwMode="auto">
              <a:xfrm>
                <a:off x="5966" y="3038"/>
                <a:ext cx="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2539" name="Rectangle 216"/>
              <p:cNvSpPr>
                <a:spLocks noChangeArrowheads="1"/>
              </p:cNvSpPr>
              <p:nvPr/>
            </p:nvSpPr>
            <p:spPr bwMode="auto">
              <a:xfrm>
                <a:off x="177" y="3031"/>
                <a:ext cx="11" cy="14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0" name="Line 217"/>
              <p:cNvSpPr>
                <a:spLocks noChangeShapeType="1"/>
              </p:cNvSpPr>
              <p:nvPr/>
            </p:nvSpPr>
            <p:spPr bwMode="auto">
              <a:xfrm>
                <a:off x="177" y="3031"/>
                <a:ext cx="1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1" name="Rectangle 218"/>
              <p:cNvSpPr>
                <a:spLocks noChangeArrowheads="1"/>
              </p:cNvSpPr>
              <p:nvPr/>
            </p:nvSpPr>
            <p:spPr bwMode="auto">
              <a:xfrm>
                <a:off x="177" y="3171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2" name="Line 219"/>
              <p:cNvSpPr>
                <a:spLocks noChangeShapeType="1"/>
              </p:cNvSpPr>
              <p:nvPr/>
            </p:nvSpPr>
            <p:spPr bwMode="auto">
              <a:xfrm>
                <a:off x="177" y="317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3" name="Line 220"/>
              <p:cNvSpPr>
                <a:spLocks noChangeShapeType="1"/>
              </p:cNvSpPr>
              <p:nvPr/>
            </p:nvSpPr>
            <p:spPr bwMode="auto">
              <a:xfrm>
                <a:off x="177" y="3171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" name="Rectangle 221"/>
              <p:cNvSpPr>
                <a:spLocks noChangeArrowheads="1"/>
              </p:cNvSpPr>
              <p:nvPr/>
            </p:nvSpPr>
            <p:spPr bwMode="auto">
              <a:xfrm>
                <a:off x="177" y="3171"/>
                <a:ext cx="11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5" name="Line 222"/>
              <p:cNvSpPr>
                <a:spLocks noChangeShapeType="1"/>
              </p:cNvSpPr>
              <p:nvPr/>
            </p:nvSpPr>
            <p:spPr bwMode="auto">
              <a:xfrm>
                <a:off x="177" y="317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6" name="Line 223"/>
              <p:cNvSpPr>
                <a:spLocks noChangeShapeType="1"/>
              </p:cNvSpPr>
              <p:nvPr/>
            </p:nvSpPr>
            <p:spPr bwMode="auto">
              <a:xfrm>
                <a:off x="177" y="3171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7" name="Rectangle 224"/>
              <p:cNvSpPr>
                <a:spLocks noChangeArrowheads="1"/>
              </p:cNvSpPr>
              <p:nvPr/>
            </p:nvSpPr>
            <p:spPr bwMode="auto">
              <a:xfrm>
                <a:off x="188" y="3171"/>
                <a:ext cx="82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8" name="Line 225"/>
              <p:cNvSpPr>
                <a:spLocks noChangeShapeType="1"/>
              </p:cNvSpPr>
              <p:nvPr/>
            </p:nvSpPr>
            <p:spPr bwMode="auto">
              <a:xfrm>
                <a:off x="188" y="3171"/>
                <a:ext cx="8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9" name="Rectangle 226"/>
              <p:cNvSpPr>
                <a:spLocks noChangeArrowheads="1"/>
              </p:cNvSpPr>
              <p:nvPr/>
            </p:nvSpPr>
            <p:spPr bwMode="auto">
              <a:xfrm>
                <a:off x="1008" y="3031"/>
                <a:ext cx="11" cy="14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0" name="Line 227"/>
              <p:cNvSpPr>
                <a:spLocks noChangeShapeType="1"/>
              </p:cNvSpPr>
              <p:nvPr/>
            </p:nvSpPr>
            <p:spPr bwMode="auto">
              <a:xfrm>
                <a:off x="1008" y="3031"/>
                <a:ext cx="1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9" name="Rectangle 229"/>
            <p:cNvSpPr>
              <a:spLocks noChangeArrowheads="1"/>
            </p:cNvSpPr>
            <p:nvPr/>
          </p:nvSpPr>
          <p:spPr bwMode="auto">
            <a:xfrm>
              <a:off x="892" y="3315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230"/>
            <p:cNvSpPr>
              <a:spLocks noChangeShapeType="1"/>
            </p:cNvSpPr>
            <p:nvPr/>
          </p:nvSpPr>
          <p:spPr bwMode="auto">
            <a:xfrm>
              <a:off x="892" y="331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231"/>
            <p:cNvSpPr>
              <a:spLocks noChangeShapeType="1"/>
            </p:cNvSpPr>
            <p:nvPr/>
          </p:nvSpPr>
          <p:spPr bwMode="auto">
            <a:xfrm>
              <a:off x="892" y="331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Rectangle 232"/>
            <p:cNvSpPr>
              <a:spLocks noChangeArrowheads="1"/>
            </p:cNvSpPr>
            <p:nvPr/>
          </p:nvSpPr>
          <p:spPr bwMode="auto">
            <a:xfrm>
              <a:off x="903" y="3315"/>
              <a:ext cx="2628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233"/>
            <p:cNvSpPr>
              <a:spLocks noChangeShapeType="1"/>
            </p:cNvSpPr>
            <p:nvPr/>
          </p:nvSpPr>
          <p:spPr bwMode="auto">
            <a:xfrm>
              <a:off x="903" y="3315"/>
              <a:ext cx="26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Rectangle 234"/>
            <p:cNvSpPr>
              <a:spLocks noChangeArrowheads="1"/>
            </p:cNvSpPr>
            <p:nvPr/>
          </p:nvSpPr>
          <p:spPr bwMode="auto">
            <a:xfrm>
              <a:off x="3531" y="3175"/>
              <a:ext cx="11" cy="1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35"/>
            <p:cNvSpPr>
              <a:spLocks noChangeShapeType="1"/>
            </p:cNvSpPr>
            <p:nvPr/>
          </p:nvSpPr>
          <p:spPr bwMode="auto">
            <a:xfrm>
              <a:off x="3531" y="3175"/>
              <a:ext cx="1" cy="1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Rectangle 236"/>
            <p:cNvSpPr>
              <a:spLocks noChangeArrowheads="1"/>
            </p:cNvSpPr>
            <p:nvPr/>
          </p:nvSpPr>
          <p:spPr bwMode="auto">
            <a:xfrm>
              <a:off x="3531" y="3315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37"/>
            <p:cNvSpPr>
              <a:spLocks noChangeShapeType="1"/>
            </p:cNvSpPr>
            <p:nvPr/>
          </p:nvSpPr>
          <p:spPr bwMode="auto">
            <a:xfrm>
              <a:off x="3531" y="331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238"/>
            <p:cNvSpPr>
              <a:spLocks noChangeShapeType="1"/>
            </p:cNvSpPr>
            <p:nvPr/>
          </p:nvSpPr>
          <p:spPr bwMode="auto">
            <a:xfrm>
              <a:off x="3531" y="331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Rectangle 239"/>
            <p:cNvSpPr>
              <a:spLocks noChangeArrowheads="1"/>
            </p:cNvSpPr>
            <p:nvPr/>
          </p:nvSpPr>
          <p:spPr bwMode="auto">
            <a:xfrm>
              <a:off x="3542" y="3315"/>
              <a:ext cx="43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240"/>
            <p:cNvSpPr>
              <a:spLocks noChangeShapeType="1"/>
            </p:cNvSpPr>
            <p:nvPr/>
          </p:nvSpPr>
          <p:spPr bwMode="auto">
            <a:xfrm>
              <a:off x="3542" y="3315"/>
              <a:ext cx="4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Rectangle 241"/>
            <p:cNvSpPr>
              <a:spLocks noChangeArrowheads="1"/>
            </p:cNvSpPr>
            <p:nvPr/>
          </p:nvSpPr>
          <p:spPr bwMode="auto">
            <a:xfrm>
              <a:off x="3973" y="3175"/>
              <a:ext cx="10" cy="1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242"/>
            <p:cNvSpPr>
              <a:spLocks noChangeShapeType="1"/>
            </p:cNvSpPr>
            <p:nvPr/>
          </p:nvSpPr>
          <p:spPr bwMode="auto">
            <a:xfrm>
              <a:off x="3973" y="3175"/>
              <a:ext cx="1" cy="1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Rectangle 243"/>
            <p:cNvSpPr>
              <a:spLocks noChangeArrowheads="1"/>
            </p:cNvSpPr>
            <p:nvPr/>
          </p:nvSpPr>
          <p:spPr bwMode="auto">
            <a:xfrm>
              <a:off x="3973" y="3315"/>
              <a:ext cx="10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244"/>
            <p:cNvSpPr>
              <a:spLocks noChangeShapeType="1"/>
            </p:cNvSpPr>
            <p:nvPr/>
          </p:nvSpPr>
          <p:spPr bwMode="auto">
            <a:xfrm>
              <a:off x="3973" y="331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245"/>
            <p:cNvSpPr>
              <a:spLocks noChangeShapeType="1"/>
            </p:cNvSpPr>
            <p:nvPr/>
          </p:nvSpPr>
          <p:spPr bwMode="auto">
            <a:xfrm>
              <a:off x="3973" y="331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Rectangle 246"/>
            <p:cNvSpPr>
              <a:spLocks noChangeArrowheads="1"/>
            </p:cNvSpPr>
            <p:nvPr/>
          </p:nvSpPr>
          <p:spPr bwMode="auto">
            <a:xfrm>
              <a:off x="3983" y="3315"/>
              <a:ext cx="60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247"/>
            <p:cNvSpPr>
              <a:spLocks noChangeShapeType="1"/>
            </p:cNvSpPr>
            <p:nvPr/>
          </p:nvSpPr>
          <p:spPr bwMode="auto">
            <a:xfrm>
              <a:off x="3983" y="3315"/>
              <a:ext cx="6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Rectangle 248"/>
            <p:cNvSpPr>
              <a:spLocks noChangeArrowheads="1"/>
            </p:cNvSpPr>
            <p:nvPr/>
          </p:nvSpPr>
          <p:spPr bwMode="auto">
            <a:xfrm>
              <a:off x="4585" y="3175"/>
              <a:ext cx="11" cy="1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249"/>
            <p:cNvSpPr>
              <a:spLocks noChangeShapeType="1"/>
            </p:cNvSpPr>
            <p:nvPr/>
          </p:nvSpPr>
          <p:spPr bwMode="auto">
            <a:xfrm>
              <a:off x="4585" y="3175"/>
              <a:ext cx="1" cy="1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Rectangle 250"/>
            <p:cNvSpPr>
              <a:spLocks noChangeArrowheads="1"/>
            </p:cNvSpPr>
            <p:nvPr/>
          </p:nvSpPr>
          <p:spPr bwMode="auto">
            <a:xfrm>
              <a:off x="4585" y="3315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251"/>
            <p:cNvSpPr>
              <a:spLocks noChangeShapeType="1"/>
            </p:cNvSpPr>
            <p:nvPr/>
          </p:nvSpPr>
          <p:spPr bwMode="auto">
            <a:xfrm>
              <a:off x="4585" y="331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52"/>
            <p:cNvSpPr>
              <a:spLocks noChangeShapeType="1"/>
            </p:cNvSpPr>
            <p:nvPr/>
          </p:nvSpPr>
          <p:spPr bwMode="auto">
            <a:xfrm>
              <a:off x="4585" y="331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Rectangle 253"/>
            <p:cNvSpPr>
              <a:spLocks noChangeArrowheads="1"/>
            </p:cNvSpPr>
            <p:nvPr/>
          </p:nvSpPr>
          <p:spPr bwMode="auto">
            <a:xfrm>
              <a:off x="4596" y="3315"/>
              <a:ext cx="60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254"/>
            <p:cNvSpPr>
              <a:spLocks noChangeShapeType="1"/>
            </p:cNvSpPr>
            <p:nvPr/>
          </p:nvSpPr>
          <p:spPr bwMode="auto">
            <a:xfrm>
              <a:off x="4596" y="3315"/>
              <a:ext cx="6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Rectangle 255"/>
            <p:cNvSpPr>
              <a:spLocks noChangeArrowheads="1"/>
            </p:cNvSpPr>
            <p:nvPr/>
          </p:nvSpPr>
          <p:spPr bwMode="auto">
            <a:xfrm>
              <a:off x="5198" y="3175"/>
              <a:ext cx="10" cy="1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256"/>
            <p:cNvSpPr>
              <a:spLocks noChangeShapeType="1"/>
            </p:cNvSpPr>
            <p:nvPr/>
          </p:nvSpPr>
          <p:spPr bwMode="auto">
            <a:xfrm>
              <a:off x="5198" y="3175"/>
              <a:ext cx="1" cy="1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Rectangle 257"/>
            <p:cNvSpPr>
              <a:spLocks noChangeArrowheads="1"/>
            </p:cNvSpPr>
            <p:nvPr/>
          </p:nvSpPr>
          <p:spPr bwMode="auto">
            <a:xfrm>
              <a:off x="5198" y="3315"/>
              <a:ext cx="10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258"/>
            <p:cNvSpPr>
              <a:spLocks noChangeShapeType="1"/>
            </p:cNvSpPr>
            <p:nvPr/>
          </p:nvSpPr>
          <p:spPr bwMode="auto">
            <a:xfrm>
              <a:off x="5198" y="331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259"/>
            <p:cNvSpPr>
              <a:spLocks noChangeShapeType="1"/>
            </p:cNvSpPr>
            <p:nvPr/>
          </p:nvSpPr>
          <p:spPr bwMode="auto">
            <a:xfrm>
              <a:off x="5198" y="331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Rectangle 260"/>
            <p:cNvSpPr>
              <a:spLocks noChangeArrowheads="1"/>
            </p:cNvSpPr>
            <p:nvPr/>
          </p:nvSpPr>
          <p:spPr bwMode="auto">
            <a:xfrm>
              <a:off x="5208" y="3315"/>
              <a:ext cx="68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261"/>
            <p:cNvSpPr>
              <a:spLocks noChangeShapeType="1"/>
            </p:cNvSpPr>
            <p:nvPr/>
          </p:nvSpPr>
          <p:spPr bwMode="auto">
            <a:xfrm>
              <a:off x="5208" y="3315"/>
              <a:ext cx="68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Rectangle 262"/>
            <p:cNvSpPr>
              <a:spLocks noChangeArrowheads="1"/>
            </p:cNvSpPr>
            <p:nvPr/>
          </p:nvSpPr>
          <p:spPr bwMode="auto">
            <a:xfrm>
              <a:off x="5890" y="3175"/>
              <a:ext cx="11" cy="1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263"/>
            <p:cNvSpPr>
              <a:spLocks noChangeShapeType="1"/>
            </p:cNvSpPr>
            <p:nvPr/>
          </p:nvSpPr>
          <p:spPr bwMode="auto">
            <a:xfrm>
              <a:off x="5890" y="3175"/>
              <a:ext cx="1" cy="1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Rectangle 264"/>
            <p:cNvSpPr>
              <a:spLocks noChangeArrowheads="1"/>
            </p:cNvSpPr>
            <p:nvPr/>
          </p:nvSpPr>
          <p:spPr bwMode="auto">
            <a:xfrm>
              <a:off x="5890" y="3315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265"/>
            <p:cNvSpPr>
              <a:spLocks noChangeShapeType="1"/>
            </p:cNvSpPr>
            <p:nvPr/>
          </p:nvSpPr>
          <p:spPr bwMode="auto">
            <a:xfrm>
              <a:off x="5890" y="331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266"/>
            <p:cNvSpPr>
              <a:spLocks noChangeShapeType="1"/>
            </p:cNvSpPr>
            <p:nvPr/>
          </p:nvSpPr>
          <p:spPr bwMode="auto">
            <a:xfrm>
              <a:off x="5890" y="331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Rectangle 267"/>
            <p:cNvSpPr>
              <a:spLocks noChangeArrowheads="1"/>
            </p:cNvSpPr>
            <p:nvPr/>
          </p:nvSpPr>
          <p:spPr bwMode="auto">
            <a:xfrm>
              <a:off x="5890" y="3315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268"/>
            <p:cNvSpPr>
              <a:spLocks noChangeShapeType="1"/>
            </p:cNvSpPr>
            <p:nvPr/>
          </p:nvSpPr>
          <p:spPr bwMode="auto">
            <a:xfrm>
              <a:off x="5890" y="3315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269"/>
            <p:cNvSpPr>
              <a:spLocks noChangeShapeType="1"/>
            </p:cNvSpPr>
            <p:nvPr/>
          </p:nvSpPr>
          <p:spPr bwMode="auto">
            <a:xfrm>
              <a:off x="5890" y="331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Rectangle 270"/>
            <p:cNvSpPr>
              <a:spLocks noChangeArrowheads="1"/>
            </p:cNvSpPr>
            <p:nvPr/>
          </p:nvSpPr>
          <p:spPr bwMode="auto">
            <a:xfrm>
              <a:off x="119" y="3334"/>
              <a:ext cx="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</p:grpSp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90600" y="228600"/>
            <a:ext cx="76676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PEMBUKUAN AYAT JURNAL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152400" y="5221288"/>
            <a:ext cx="9277350" cy="1427162"/>
            <a:chOff x="96" y="3288"/>
            <a:chExt cx="5844" cy="900"/>
          </a:xfrm>
        </p:grpSpPr>
        <p:sp>
          <p:nvSpPr>
            <p:cNvPr id="13328" name="Rectangle 4"/>
            <p:cNvSpPr>
              <a:spLocks noChangeArrowheads="1"/>
            </p:cNvSpPr>
            <p:nvPr/>
          </p:nvSpPr>
          <p:spPr bwMode="auto">
            <a:xfrm>
              <a:off x="96" y="3288"/>
              <a:ext cx="5844" cy="216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5"/>
            <p:cNvSpPr>
              <a:spLocks noChangeArrowheads="1"/>
            </p:cNvSpPr>
            <p:nvPr/>
          </p:nvSpPr>
          <p:spPr bwMode="auto">
            <a:xfrm>
              <a:off x="96" y="3504"/>
              <a:ext cx="5844" cy="6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9" name="Group 11"/>
          <p:cNvGrpSpPr>
            <a:grpSpLocks/>
          </p:cNvGrpSpPr>
          <p:nvPr/>
        </p:nvGrpSpPr>
        <p:grpSpPr bwMode="auto">
          <a:xfrm>
            <a:off x="990600" y="1676400"/>
            <a:ext cx="8305800" cy="1712913"/>
            <a:chOff x="96" y="1032"/>
            <a:chExt cx="5856" cy="1080"/>
          </a:xfrm>
        </p:grpSpPr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96" y="1032"/>
              <a:ext cx="5856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96" y="1236"/>
              <a:ext cx="5856" cy="876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314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1676400"/>
          <a:ext cx="8255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3" imgW="5583335" imgH="1261657" progId="Word.Document.8">
                  <p:embed/>
                </p:oleObj>
              </mc:Choice>
              <mc:Fallback>
                <p:oleObj name="Document" r:id="rId3" imgW="5583335" imgH="1261657" progId="Word.Document.8">
                  <p:embed/>
                  <p:pic>
                    <p:nvPicPr>
                      <p:cNvPr id="13314" name="Object 1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047" b="8417"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82550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0" name="Group 16"/>
          <p:cNvGrpSpPr>
            <a:grpSpLocks/>
          </p:cNvGrpSpPr>
          <p:nvPr/>
        </p:nvGrpSpPr>
        <p:grpSpPr bwMode="auto">
          <a:xfrm>
            <a:off x="152400" y="3752850"/>
            <a:ext cx="9277350" cy="1428750"/>
            <a:chOff x="96" y="2364"/>
            <a:chExt cx="5844" cy="900"/>
          </a:xfrm>
        </p:grpSpPr>
        <p:sp>
          <p:nvSpPr>
            <p:cNvPr id="13324" name="Rectangle 14"/>
            <p:cNvSpPr>
              <a:spLocks noChangeArrowheads="1"/>
            </p:cNvSpPr>
            <p:nvPr/>
          </p:nvSpPr>
          <p:spPr bwMode="auto">
            <a:xfrm>
              <a:off x="96" y="2364"/>
              <a:ext cx="5844" cy="216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15"/>
            <p:cNvSpPr>
              <a:spLocks noChangeArrowheads="1"/>
            </p:cNvSpPr>
            <p:nvPr/>
          </p:nvSpPr>
          <p:spPr bwMode="auto">
            <a:xfrm>
              <a:off x="96" y="2580"/>
              <a:ext cx="5844" cy="6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315" name="Object 1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7163" y="3436938"/>
          <a:ext cx="9412287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5" imgW="5583335" imgH="1139991" progId="Word.Document.8">
                  <p:embed/>
                </p:oleObj>
              </mc:Choice>
              <mc:Fallback>
                <p:oleObj name="Document" r:id="rId5" imgW="5583335" imgH="1139991" progId="Word.Document.8">
                  <p:embed/>
                  <p:pic>
                    <p:nvPicPr>
                      <p:cNvPr id="13315" name="Object 1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626" b="10893"/>
                      <a:stretch>
                        <a:fillRect/>
                      </a:stretch>
                    </p:blipFill>
                    <p:spPr bwMode="auto">
                      <a:xfrm>
                        <a:off x="157163" y="3436938"/>
                        <a:ext cx="9412287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Oval 19"/>
          <p:cNvSpPr>
            <a:spLocks noChangeArrowheads="1"/>
          </p:cNvSpPr>
          <p:nvPr/>
        </p:nvSpPr>
        <p:spPr bwMode="auto">
          <a:xfrm>
            <a:off x="8921750" y="3740150"/>
            <a:ext cx="577850" cy="3302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20"/>
          <p:cNvSpPr>
            <a:spLocks noChangeArrowheads="1"/>
          </p:cNvSpPr>
          <p:nvPr/>
        </p:nvSpPr>
        <p:spPr bwMode="auto">
          <a:xfrm>
            <a:off x="5873750" y="2286000"/>
            <a:ext cx="831850" cy="45085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6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5100" y="5029200"/>
          <a:ext cx="94361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7" imgW="5583335" imgH="1139991" progId="Word.Document.8">
                  <p:embed/>
                </p:oleObj>
              </mc:Choice>
              <mc:Fallback>
                <p:oleObj name="Document" r:id="rId7" imgW="5583335" imgH="1139991" progId="Word.Document.8">
                  <p:embed/>
                  <p:pic>
                    <p:nvPicPr>
                      <p:cNvPr id="13316" name="Object 1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626" b="10893"/>
                      <a:stretch>
                        <a:fillRect/>
                      </a:stretch>
                    </p:blipFill>
                    <p:spPr bwMode="auto">
                      <a:xfrm>
                        <a:off x="165100" y="5029200"/>
                        <a:ext cx="94361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50105" y="1143610"/>
          <a:ext cx="7651010" cy="57194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3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9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45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536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                                                        JURNAL UMUM                                                                          J1              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1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err="1"/>
                        <a:t>Tanggal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err="1"/>
                        <a:t>Uraian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/>
                        <a:t>Ref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/>
                        <a:t> Debit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/>
                        <a:t> </a:t>
                      </a:r>
                      <a:r>
                        <a:rPr lang="en-US" sz="1700" u="none" strike="noStrike" dirty="0" err="1"/>
                        <a:t>Kredit</a:t>
                      </a:r>
                      <a:r>
                        <a:rPr lang="en-US" sz="1700" u="none" strike="noStrike" dirty="0"/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1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2013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/>
                        <a:t>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Jul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/>
                        <a:t>Kas</a:t>
                      </a:r>
                      <a:r>
                        <a:rPr lang="en-US" sz="1700" u="none" strike="noStrike" dirty="0"/>
                        <a:t> (Cash)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/>
                        <a:t>41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        3.500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     Pendapatan Jasa (Fees revenue)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/>
                        <a:t>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        3.500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Menerima kas dari klien atas jasa yg diberikan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/>
                        <a:t>10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Jul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Utang Usaha (Account Payable)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21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        1.000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     </a:t>
                      </a:r>
                      <a:r>
                        <a:rPr lang="en-US" sz="1700" u="none" strike="noStrike" dirty="0" err="1"/>
                        <a:t>Kas</a:t>
                      </a:r>
                      <a:r>
                        <a:rPr lang="en-US" sz="1700" u="none" strike="noStrike" dirty="0"/>
                        <a:t> (Cash)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11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        1.000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/>
                        <a:t>Membayar</a:t>
                      </a:r>
                      <a:r>
                        <a:rPr lang="en-US" sz="1700" u="none" strike="noStrike" dirty="0"/>
                        <a:t> </a:t>
                      </a:r>
                      <a:r>
                        <a:rPr lang="en-US" sz="1700" u="none" strike="noStrike" dirty="0" err="1"/>
                        <a:t>utang</a:t>
                      </a:r>
                      <a:r>
                        <a:rPr lang="en-US" sz="1700" u="none" strike="noStrike" dirty="0"/>
                        <a:t> </a:t>
                      </a:r>
                      <a:r>
                        <a:rPr lang="en-US" sz="1700" u="none" strike="noStrike" dirty="0" err="1"/>
                        <a:t>ke</a:t>
                      </a:r>
                      <a:r>
                        <a:rPr lang="en-US" sz="1700" u="none" strike="noStrike" dirty="0"/>
                        <a:t> </a:t>
                      </a:r>
                      <a:r>
                        <a:rPr lang="en-US" sz="1700" u="none" strike="noStrike" dirty="0" err="1"/>
                        <a:t>kreditor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/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/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57340" y="396876"/>
            <a:ext cx="6918747" cy="714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55" tIns="44434" rIns="90455" bIns="44434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TEKNIK PENJURNALAN</a:t>
            </a:r>
          </a:p>
        </p:txBody>
      </p:sp>
      <p:sp>
        <p:nvSpPr>
          <p:cNvPr id="4" name="Oval 3"/>
          <p:cNvSpPr/>
          <p:nvPr/>
        </p:nvSpPr>
        <p:spPr>
          <a:xfrm>
            <a:off x="7876006" y="1828788"/>
            <a:ext cx="525070" cy="304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25274" y="4724407"/>
            <a:ext cx="3750495" cy="2286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6750858" y="3276598"/>
            <a:ext cx="825110" cy="3810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7725987" y="5715015"/>
            <a:ext cx="675090" cy="4572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50224" y="4343406"/>
            <a:ext cx="4425585" cy="3048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73838" cy="771525"/>
          </a:xfrm>
        </p:spPr>
        <p:txBody>
          <a:bodyPr lIns="96812" tIns="47612" rIns="96812" bIns="47612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DEBIT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KREDIT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915400" cy="5486400"/>
          </a:xfrm>
          <a:noFill/>
        </p:spPr>
        <p:txBody>
          <a:bodyPr lIns="96812" tIns="47612" rIns="96812" bIns="47612">
            <a:normAutofit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b="1" dirty="0">
                <a:solidFill>
                  <a:srgbClr val="F60233"/>
                </a:solidFill>
              </a:rPr>
              <a:t>Debit </a:t>
            </a:r>
            <a:r>
              <a:rPr lang="en-US" sz="2800" b="1" dirty="0" err="1"/>
              <a:t>menunjukkan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/>
              <a:t>kiri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 </a:t>
            </a:r>
            <a:r>
              <a:rPr lang="en-US" sz="2800" b="1" dirty="0" err="1">
                <a:solidFill>
                  <a:srgbClr val="F60233"/>
                </a:solidFill>
              </a:rPr>
              <a:t>Kredit</a:t>
            </a:r>
            <a:r>
              <a:rPr lang="en-US" sz="2800" b="1" dirty="0"/>
              <a:t> </a:t>
            </a:r>
            <a:r>
              <a:rPr lang="en-US" sz="2800" b="1" dirty="0" err="1"/>
              <a:t>menunjukkan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/>
              <a:t>kanan</a:t>
            </a:r>
            <a:endParaRPr lang="en-US" sz="2800" b="1" dirty="0"/>
          </a:p>
          <a:p>
            <a:pPr eaLnBrk="1" hangingPunct="1">
              <a:buClr>
                <a:schemeClr val="tx1"/>
              </a:buClr>
            </a:pPr>
            <a:r>
              <a:rPr lang="en-US" sz="2800" b="1" dirty="0" err="1"/>
              <a:t>Memasukkan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kiri</a:t>
            </a:r>
            <a:r>
              <a:rPr lang="en-US" sz="2800" b="1" dirty="0"/>
              <a:t> </a:t>
            </a:r>
            <a:r>
              <a:rPr lang="en-US" sz="2800" b="1" dirty="0" err="1"/>
              <a:t>disebut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mendebit</a:t>
            </a:r>
            <a:r>
              <a:rPr lang="en-US" sz="2800" b="1" dirty="0"/>
              <a:t> (debiting) </a:t>
            </a:r>
            <a:r>
              <a:rPr lang="en-US" sz="2800" b="1" dirty="0" err="1"/>
              <a:t>akun</a:t>
            </a:r>
            <a:r>
              <a:rPr lang="en-US" sz="2800" b="1" dirty="0"/>
              <a:t>,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err="1"/>
              <a:t>Memasukkan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kanan</a:t>
            </a:r>
            <a:r>
              <a:rPr lang="en-US" sz="2800" b="1" dirty="0"/>
              <a:t> </a:t>
            </a:r>
            <a:r>
              <a:rPr lang="en-US" sz="2800" b="1" dirty="0" err="1"/>
              <a:t>disebut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mengkredit</a:t>
            </a:r>
            <a:r>
              <a:rPr lang="en-US" sz="2800" b="1" dirty="0"/>
              <a:t> (crediting) </a:t>
            </a:r>
            <a:r>
              <a:rPr lang="en-US" sz="2800" b="1" dirty="0" err="1"/>
              <a:t>akun</a:t>
            </a:r>
            <a:endParaRPr lang="en-US" sz="2800" b="1" dirty="0"/>
          </a:p>
          <a:p>
            <a:pPr eaLnBrk="1" hangingPunct="1">
              <a:buClr>
                <a:schemeClr val="tx1"/>
              </a:buClr>
            </a:pPr>
            <a:r>
              <a:rPr lang="en-US" sz="2800" b="1" dirty="0" err="1"/>
              <a:t>Ketika</a:t>
            </a:r>
            <a:r>
              <a:rPr lang="en-US" sz="2800" b="1" dirty="0"/>
              <a:t> total </a:t>
            </a:r>
            <a:r>
              <a:rPr lang="en-US" sz="2800" b="1" dirty="0" err="1"/>
              <a:t>kedua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/>
              <a:t>dibandingkan</a:t>
            </a:r>
            <a:r>
              <a:rPr lang="en-US" sz="2800" b="1" dirty="0"/>
              <a:t>, </a:t>
            </a:r>
            <a:r>
              <a:rPr lang="en-US" sz="2800" b="1" dirty="0" err="1"/>
              <a:t>suatu</a:t>
            </a:r>
            <a:r>
              <a:rPr lang="en-US" sz="2800" b="1" dirty="0"/>
              <a:t> </a:t>
            </a:r>
            <a:r>
              <a:rPr lang="en-US" sz="2800" b="1" dirty="0" err="1"/>
              <a:t>akun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saldo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60233"/>
                </a:solidFill>
              </a:rPr>
              <a:t>debit </a:t>
            </a:r>
            <a:r>
              <a:rPr lang="en-US" sz="2800" b="1" dirty="0" err="1"/>
              <a:t>jika</a:t>
            </a:r>
            <a:r>
              <a:rPr lang="en-US" sz="2800" b="1" dirty="0"/>
              <a:t> total </a:t>
            </a:r>
            <a:r>
              <a:rPr lang="en-US" sz="2800" b="1" dirty="0" err="1"/>
              <a:t>jumlah</a:t>
            </a:r>
            <a:r>
              <a:rPr lang="en-US" sz="2800" b="1" dirty="0"/>
              <a:t> debit </a:t>
            </a:r>
            <a:r>
              <a:rPr lang="en-US" sz="2800" b="1" dirty="0" err="1"/>
              <a:t>melebihi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</a:t>
            </a:r>
            <a:r>
              <a:rPr lang="en-US" sz="2800" b="1" dirty="0" err="1"/>
              <a:t>kredit</a:t>
            </a:r>
            <a:endParaRPr lang="en-US" sz="2800" b="1" dirty="0"/>
          </a:p>
          <a:p>
            <a:pPr eaLnBrk="1" hangingPunct="1">
              <a:buClr>
                <a:schemeClr val="tx1"/>
              </a:buClr>
            </a:pPr>
            <a:r>
              <a:rPr lang="en-US" sz="2800" b="1" dirty="0" err="1"/>
              <a:t>Ketika</a:t>
            </a:r>
            <a:r>
              <a:rPr lang="en-US" sz="2800" b="1" dirty="0"/>
              <a:t> total </a:t>
            </a:r>
            <a:r>
              <a:rPr lang="en-US" sz="2800" b="1" dirty="0" err="1"/>
              <a:t>kedua</a:t>
            </a:r>
            <a:r>
              <a:rPr lang="en-US" sz="2800" b="1" dirty="0"/>
              <a:t> </a:t>
            </a:r>
            <a:r>
              <a:rPr lang="en-US" sz="2800" b="1" dirty="0" err="1"/>
              <a:t>sisi</a:t>
            </a:r>
            <a:r>
              <a:rPr lang="en-US" sz="2800" b="1" dirty="0"/>
              <a:t> </a:t>
            </a:r>
            <a:r>
              <a:rPr lang="en-US" sz="2800" b="1" dirty="0" err="1"/>
              <a:t>dibandingkan</a:t>
            </a:r>
            <a:r>
              <a:rPr lang="en-US" sz="2800" b="1" dirty="0"/>
              <a:t>, </a:t>
            </a:r>
            <a:r>
              <a:rPr lang="en-US" sz="2800" b="1" dirty="0" err="1"/>
              <a:t>suatu</a:t>
            </a:r>
            <a:r>
              <a:rPr lang="en-US" sz="2800" b="1" dirty="0"/>
              <a:t> </a:t>
            </a:r>
            <a:r>
              <a:rPr lang="en-US" sz="2800" b="1" dirty="0" err="1"/>
              <a:t>akun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saldo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60233"/>
                </a:solidFill>
              </a:rPr>
              <a:t>credit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</a:t>
            </a:r>
            <a:r>
              <a:rPr lang="en-US" sz="2800" b="1" dirty="0" err="1"/>
              <a:t>kredit</a:t>
            </a:r>
            <a:r>
              <a:rPr lang="en-US" sz="2800" b="1" dirty="0"/>
              <a:t> </a:t>
            </a:r>
            <a:r>
              <a:rPr lang="en-US" sz="2800" b="1" dirty="0" err="1"/>
              <a:t>melebihi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debit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50147" y="1676387"/>
          <a:ext cx="7275960" cy="25393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6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2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7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7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77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592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                                              </a:t>
                      </a:r>
                      <a:r>
                        <a:rPr lang="en-US" sz="1200" u="none" strike="noStrike" baseline="0" dirty="0"/>
                        <a:t>                    </a:t>
                      </a:r>
                      <a:r>
                        <a:rPr lang="en-US" sz="1200" u="none" strike="noStrike" dirty="0"/>
                        <a:t>URNAL UMUM                                                                            J1              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Tanggal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Uraian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Ref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 Debit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 Kredit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8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Jul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/>
                        <a:t>Kas</a:t>
                      </a:r>
                      <a:r>
                        <a:rPr lang="en-US" sz="1200" u="none" strike="noStrike" dirty="0"/>
                        <a:t> (Cash)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        3.500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     </a:t>
                      </a:r>
                      <a:r>
                        <a:rPr lang="en-US" sz="1200" u="none" strike="noStrike" dirty="0" err="1"/>
                        <a:t>Pendapatan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Jasa</a:t>
                      </a:r>
                      <a:r>
                        <a:rPr lang="en-US" sz="1200" u="none" strike="noStrike" dirty="0"/>
                        <a:t> (Fees revenue)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        3.500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Menerima kas dari klien atas jasa yg diberikan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5136" y="4114805"/>
          <a:ext cx="7425981" cy="2743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5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8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28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28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28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188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BUKU BESAR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88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/>
                        <a:t>Kas</a:t>
                      </a:r>
                      <a:r>
                        <a:rPr lang="en-US" sz="1200" u="none" strike="noStrike" dirty="0"/>
                        <a:t> (Cash)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 No.11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8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Tanggal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Uraian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Ref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 Debit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 Kredit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 Saldo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 Debit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 Kredit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8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8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Jul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Saldo awal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√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        1.000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        1.000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8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J1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        3.500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        4.500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01" marR="10001" marT="1016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3787372" y="2393147"/>
            <a:ext cx="4876834" cy="39005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00839" y="2819395"/>
            <a:ext cx="1950257" cy="190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687824" y="3135509"/>
            <a:ext cx="1600210" cy="1425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76789" y="3658196"/>
            <a:ext cx="2971821" cy="75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07666" y="3713561"/>
            <a:ext cx="3886228" cy="2250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40030" y="403014"/>
            <a:ext cx="9841230" cy="75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38" tIns="46980" rIns="95638" bIns="4698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PEMBUKUAN AYAT JURNAL</a:t>
            </a:r>
          </a:p>
        </p:txBody>
      </p:sp>
      <p:sp>
        <p:nvSpPr>
          <p:cNvPr id="13" name="Oval 12"/>
          <p:cNvSpPr/>
          <p:nvPr/>
        </p:nvSpPr>
        <p:spPr>
          <a:xfrm>
            <a:off x="3825471" y="6248418"/>
            <a:ext cx="600079" cy="304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80" y="381000"/>
            <a:ext cx="8561070" cy="9194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DAFTAR AKUN</a:t>
            </a:r>
            <a:b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752601"/>
            <a:ext cx="7924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fi-FI" sz="1400" b="1" u="sng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Kode Perkiraan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tabLst>
                <a:tab pos="228600" algn="l"/>
              </a:tabLst>
            </a:pPr>
            <a:r>
              <a:rPr lang="fi-FI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Untuk memudahkan menganalisa semua perkiraan diberi nomor/kode perkiraan, diantaranya: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Aset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Liabilitas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Ekuitas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Penjualan</a:t>
            </a:r>
            <a:r>
              <a:rPr lang="en-US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pendapatan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Pembelian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Beban</a:t>
            </a:r>
            <a:r>
              <a:rPr lang="en-US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umum</a:t>
            </a:r>
            <a:r>
              <a:rPr lang="en-US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administrasi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Beban</a:t>
            </a:r>
            <a:r>
              <a:rPr lang="en-US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penjualan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Pendapatan</a:t>
            </a:r>
            <a:r>
              <a:rPr lang="en-US" sz="1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lain-lain</a:t>
            </a: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Comic Sans MS" pitchFamily="66" charset="0"/>
                <a:cs typeface="Arial" pitchFamily="34" charset="0"/>
              </a:rPr>
              <a:t>Beban</a:t>
            </a:r>
            <a:r>
              <a:rPr lang="en-US" sz="1400" dirty="0">
                <a:latin typeface="Comic Sans MS" pitchFamily="66" charset="0"/>
                <a:cs typeface="Arial" pitchFamily="34" charset="0"/>
              </a:rPr>
              <a:t> lain-lain</a:t>
            </a:r>
          </a:p>
          <a:p>
            <a:pPr marL="342900" lvl="0" indent="-342900" algn="just" eaLnBrk="0" hangingPunct="0">
              <a:buFont typeface="+mj-lt"/>
              <a:buAutoNum type="arabicPeriod"/>
              <a:tabLst>
                <a:tab pos="228600" algn="l"/>
              </a:tabLst>
            </a:pPr>
            <a:endParaRPr lang="en-US" sz="1400" dirty="0">
              <a:latin typeface="Comic Sans MS" pitchFamily="66" charset="0"/>
              <a:cs typeface="Arial" pitchFamily="34" charset="0"/>
            </a:endParaRPr>
          </a:p>
          <a:p>
            <a:r>
              <a:rPr lang="en-US" sz="1400" dirty="0" err="1"/>
              <a:t>Contoh</a:t>
            </a:r>
            <a:r>
              <a:rPr lang="en-US" sz="1400" dirty="0"/>
              <a:t> :</a:t>
            </a:r>
          </a:p>
          <a:p>
            <a:r>
              <a:rPr lang="en-US" sz="1400" dirty="0" err="1"/>
              <a:t>Kas</a:t>
            </a:r>
            <a:r>
              <a:rPr lang="en-US" sz="1400" dirty="0"/>
              <a:t>                                                                               1        1       1  </a:t>
            </a:r>
          </a:p>
          <a:p>
            <a:r>
              <a:rPr lang="en-US" sz="1400" dirty="0" err="1"/>
              <a:t>Piutang</a:t>
            </a:r>
            <a:r>
              <a:rPr lang="en-US" sz="1400" dirty="0"/>
              <a:t>                                                                         1        1       2</a:t>
            </a:r>
          </a:p>
          <a:p>
            <a:r>
              <a:rPr lang="fi-FI" sz="1400" dirty="0"/>
              <a:t>Persediaan                                                                   1        1       3   </a:t>
            </a:r>
            <a:endParaRPr lang="en-US" sz="1400" dirty="0"/>
          </a:p>
          <a:p>
            <a:r>
              <a:rPr lang="fi-FI" sz="1400" dirty="0"/>
              <a:t>       </a:t>
            </a:r>
          </a:p>
          <a:p>
            <a:r>
              <a:rPr lang="fi-FI" sz="1400" dirty="0"/>
              <a:t>       Kelompok Aktiva</a:t>
            </a:r>
            <a:endParaRPr lang="en-US" sz="1400" dirty="0"/>
          </a:p>
          <a:p>
            <a:r>
              <a:rPr lang="fi-FI" sz="1400" dirty="0"/>
              <a:t>      </a:t>
            </a:r>
          </a:p>
          <a:p>
            <a:r>
              <a:rPr lang="fi-FI" sz="1400" dirty="0"/>
              <a:t>       Gol.Aktiva Lancar</a:t>
            </a:r>
            <a:endParaRPr lang="en-US" sz="1400" dirty="0"/>
          </a:p>
          <a:p>
            <a:r>
              <a:rPr lang="fi-FI" sz="1400" dirty="0"/>
              <a:t>       </a:t>
            </a:r>
          </a:p>
          <a:p>
            <a:r>
              <a:rPr lang="fi-FI" sz="1400" dirty="0"/>
              <a:t>       Jenis Akun</a:t>
            </a:r>
            <a:endParaRPr lang="en-US" sz="1400" dirty="0"/>
          </a:p>
          <a:p>
            <a:pPr marL="342900" lvl="0" indent="-342900" algn="just" eaLnBrk="0" hangingPunct="0">
              <a:tabLst>
                <a:tab pos="228600" algn="l"/>
              </a:tabLst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 marL="342900" lvl="0" indent="-342900" algn="just" eaLnBrk="0" hangingPunct="0">
              <a:tabLst>
                <a:tab pos="228600" algn="l"/>
              </a:tabLst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5562600"/>
            <a:ext cx="2667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763294" y="5371306"/>
            <a:ext cx="3810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2200" y="6019800"/>
            <a:ext cx="3048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029994" y="5638006"/>
            <a:ext cx="7620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6400800"/>
            <a:ext cx="396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334000" y="58674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858125" cy="1255713"/>
          </a:xfrm>
          <a:solidFill>
            <a:srgbClr val="A2FFA3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/>
          <a:lstStyle/>
          <a:p>
            <a:pPr marL="0" indent="0" eaLnBrk="1" hangingPunct="1">
              <a:buFontTx/>
              <a:buNone/>
              <a:defRPr/>
            </a:pPr>
            <a:r>
              <a:rPr lang="en-US" sz="2400" b="1" dirty="0" err="1">
                <a:solidFill>
                  <a:schemeClr val="accent2"/>
                </a:solidFill>
              </a:rPr>
              <a:t>Daftar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akun</a:t>
            </a:r>
            <a:r>
              <a:rPr lang="en-US" sz="2400" b="1" dirty="0">
                <a:solidFill>
                  <a:schemeClr val="accent2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b="1" dirty="0" err="1"/>
              <a:t>daftar</a:t>
            </a:r>
            <a:r>
              <a:rPr lang="en-US" sz="2400" b="1" dirty="0"/>
              <a:t> </a:t>
            </a:r>
            <a:r>
              <a:rPr lang="en-US" sz="2400" b="1" dirty="0" err="1"/>
              <a:t>akun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nomor2 </a:t>
            </a:r>
            <a:r>
              <a:rPr lang="en-US" sz="2400" b="1" dirty="0" err="1"/>
              <a:t>akun</a:t>
            </a:r>
            <a:r>
              <a:rPr lang="en-US" sz="2400" b="1" dirty="0"/>
              <a:t> yang </a:t>
            </a:r>
            <a:r>
              <a:rPr lang="en-US" sz="2400" b="1" dirty="0" err="1"/>
              <a:t>mengidentifikasi</a:t>
            </a:r>
            <a:r>
              <a:rPr lang="en-US" sz="2400" b="1" dirty="0"/>
              <a:t> </a:t>
            </a:r>
            <a:r>
              <a:rPr lang="en-US" sz="2400" b="1" dirty="0" err="1"/>
              <a:t>posisi</a:t>
            </a:r>
            <a:r>
              <a:rPr lang="en-US" sz="2400" b="1" dirty="0"/>
              <a:t> </a:t>
            </a:r>
            <a:r>
              <a:rPr lang="en-US" sz="2400" b="1" dirty="0" err="1"/>
              <a:t>akun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buku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.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358775"/>
            <a:ext cx="960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DAFTAR AKUN</a:t>
            </a: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3079750"/>
            <a:ext cx="79248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50145" y="514328"/>
          <a:ext cx="6675882" cy="622939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87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28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Akun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Laporan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Posisi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Keuangan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0" marR="5819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Akun Laporan Laba Rugi Komprehensif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0" marR="5819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652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/>
                        <a:t>1. </a:t>
                      </a:r>
                      <a:r>
                        <a:rPr lang="en-US" sz="1200" dirty="0" err="1"/>
                        <a:t>Aset</a:t>
                      </a:r>
                      <a:endParaRPr lang="en-US" sz="1200" dirty="0"/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11 Cash</a:t>
                      </a:r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12 Accounts Receivable</a:t>
                      </a:r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14 Supplies</a:t>
                      </a:r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 Prepaid </a:t>
                      </a:r>
                      <a:r>
                        <a:rPr lang="en-US" sz="1200" dirty="0" err="1"/>
                        <a:t>Asurance</a:t>
                      </a:r>
                      <a:endParaRPr lang="en-US" sz="1200" dirty="0"/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17 Land</a:t>
                      </a:r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18 Equipment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/>
                        <a:t>2. </a:t>
                      </a:r>
                      <a:r>
                        <a:rPr lang="en-US" sz="1200" dirty="0" err="1"/>
                        <a:t>Liabilitis</a:t>
                      </a:r>
                      <a:endParaRPr lang="en-US" sz="1200" dirty="0"/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21 Accounts Payable</a:t>
                      </a:r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22 Notes Payable</a:t>
                      </a:r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23 Unearned Rent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/>
                        <a:t>3. </a:t>
                      </a:r>
                      <a:r>
                        <a:rPr lang="en-US" sz="1200" dirty="0" err="1"/>
                        <a:t>Ekuitas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Pemilik</a:t>
                      </a:r>
                      <a:endParaRPr lang="en-US" sz="1200" dirty="0"/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31 Tuan </a:t>
                      </a:r>
                      <a:r>
                        <a:rPr lang="en-US" sz="1200" dirty="0" err="1"/>
                        <a:t>X,Capital</a:t>
                      </a:r>
                      <a:endParaRPr lang="en-US" sz="1200" dirty="0"/>
                    </a:p>
                    <a:p>
                      <a:pPr marL="22860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32 Tuan X, Drawing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0" marR="5819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/>
                        <a:t>4. Revenue</a:t>
                      </a:r>
                    </a:p>
                    <a:p>
                      <a:pPr marL="16002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41 Fees Revenue</a:t>
                      </a:r>
                    </a:p>
                    <a:p>
                      <a:pPr marL="16002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/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/>
                        <a:t>6. Expenses</a:t>
                      </a:r>
                    </a:p>
                    <a:p>
                      <a:pPr marL="16002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61 Salary expense</a:t>
                      </a:r>
                    </a:p>
                    <a:p>
                      <a:pPr marL="16002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62 Rent expense</a:t>
                      </a:r>
                    </a:p>
                    <a:p>
                      <a:pPr marL="16002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64 Utilities expense</a:t>
                      </a:r>
                    </a:p>
                    <a:p>
                      <a:pPr marL="16002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65 Supplies expense</a:t>
                      </a:r>
                    </a:p>
                    <a:p>
                      <a:pPr marL="16002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69 Miscellaneous expense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90" marR="5819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415925"/>
            <a:ext cx="96012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Arial Black" pitchFamily="34" charset="0"/>
              </a:rPr>
              <a:t>INVESTASI KAS OLEH PEMILIK</a:t>
            </a:r>
          </a:p>
        </p:txBody>
      </p:sp>
      <p:grpSp>
        <p:nvGrpSpPr>
          <p:cNvPr id="53251" name="Group 21"/>
          <p:cNvGrpSpPr>
            <a:grpSpLocks/>
          </p:cNvGrpSpPr>
          <p:nvPr/>
        </p:nvGrpSpPr>
        <p:grpSpPr bwMode="auto">
          <a:xfrm>
            <a:off x="457200" y="1981200"/>
            <a:ext cx="8750300" cy="4657725"/>
            <a:chOff x="268" y="1360"/>
            <a:chExt cx="5512" cy="2934"/>
          </a:xfrm>
        </p:grpSpPr>
        <p:grpSp>
          <p:nvGrpSpPr>
            <p:cNvPr id="53252" name="Group 5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53268" name="Rectangle 3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9" name="Rectangle 4"/>
              <p:cNvSpPr>
                <a:spLocks noChangeArrowheads="1"/>
              </p:cNvSpPr>
              <p:nvPr/>
            </p:nvSpPr>
            <p:spPr bwMode="auto">
              <a:xfrm>
                <a:off x="398" y="2462"/>
                <a:ext cx="1284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53253" name="Group 8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53266" name="Rectangle 6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7" name="Rectangle 7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53254" name="Group 11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53264" name="Rectangle 9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5" name="Rectangle 10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53255" name="Group 14"/>
            <p:cNvGrpSpPr>
              <a:grpSpLocks/>
            </p:cNvGrpSpPr>
            <p:nvPr/>
          </p:nvGrpSpPr>
          <p:grpSpPr bwMode="auto">
            <a:xfrm>
              <a:off x="1936" y="1360"/>
              <a:ext cx="3832" cy="856"/>
              <a:chOff x="1936" y="1360"/>
              <a:chExt cx="3832" cy="856"/>
            </a:xfrm>
          </p:grpSpPr>
          <p:sp>
            <p:nvSpPr>
              <p:cNvPr id="53262" name="Rectangle 12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3" name="Rectangle 13"/>
              <p:cNvSpPr>
                <a:spLocks noChangeArrowheads="1"/>
              </p:cNvSpPr>
              <p:nvPr/>
            </p:nvSpPr>
            <p:spPr bwMode="auto">
              <a:xfrm>
                <a:off x="2012" y="1472"/>
                <a:ext cx="3411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1, C.R. Byrd menginvestasikan kas senilai $10.000 ke prs periklanan yg diberi nama:The Pioneer Advertising Agency.</a:t>
                </a:r>
              </a:p>
            </p:txBody>
          </p:sp>
        </p:grpSp>
        <p:grpSp>
          <p:nvGrpSpPr>
            <p:cNvPr id="53256" name="Group 17"/>
            <p:cNvGrpSpPr>
              <a:grpSpLocks/>
            </p:cNvGrpSpPr>
            <p:nvPr/>
          </p:nvGrpSpPr>
          <p:grpSpPr bwMode="auto">
            <a:xfrm>
              <a:off x="1936" y="2356"/>
              <a:ext cx="3832" cy="904"/>
              <a:chOff x="1936" y="2356"/>
              <a:chExt cx="3832" cy="904"/>
            </a:xfrm>
          </p:grpSpPr>
          <p:sp>
            <p:nvSpPr>
              <p:cNvPr id="53260" name="Rectangle 15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1" name="Rectangle 16"/>
              <p:cNvSpPr>
                <a:spLocks noChangeArrowheads="1"/>
              </p:cNvSpPr>
              <p:nvPr/>
            </p:nvSpPr>
            <p:spPr bwMode="auto">
              <a:xfrm>
                <a:off x="2012" y="2564"/>
                <a:ext cx="3615" cy="6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buFontTx/>
                  <a:buChar char="•"/>
                </a:pPr>
                <a:r>
                  <a:rPr lang="en-US" sz="2000" b="1">
                    <a:latin typeface="Times New Roman" pitchFamily="18" charset="0"/>
                  </a:rPr>
                  <a:t>Aset kas akan naik sebesar $10,000</a:t>
                </a:r>
              </a:p>
              <a:p>
                <a:pPr eaLnBrk="0" hangingPunct="0">
                  <a:buFontTx/>
                  <a:buChar char="•"/>
                </a:pPr>
                <a:endParaRPr lang="en-US" sz="600" b="1">
                  <a:latin typeface="Times New Roman" pitchFamily="18" charset="0"/>
                </a:endParaRPr>
              </a:p>
              <a:p>
                <a:pPr eaLnBrk="0" hangingPunct="0">
                  <a:buFontTx/>
                  <a:buChar char="•"/>
                </a:pPr>
                <a:r>
                  <a:rPr lang="en-US" sz="2000" b="1">
                    <a:latin typeface="Times New Roman" pitchFamily="18" charset="0"/>
                  </a:rPr>
                  <a:t>Ekuitas pemilik, C. R. Byrd, Capital akan naik $10,000.</a:t>
                </a:r>
              </a:p>
            </p:txBody>
          </p:sp>
        </p:grpSp>
        <p:grpSp>
          <p:nvGrpSpPr>
            <p:cNvPr id="53257" name="Group 20"/>
            <p:cNvGrpSpPr>
              <a:grpSpLocks/>
            </p:cNvGrpSpPr>
            <p:nvPr/>
          </p:nvGrpSpPr>
          <p:grpSpPr bwMode="auto">
            <a:xfrm>
              <a:off x="1948" y="3352"/>
              <a:ext cx="3832" cy="942"/>
              <a:chOff x="1948" y="3352"/>
              <a:chExt cx="3832" cy="942"/>
            </a:xfrm>
          </p:grpSpPr>
          <p:sp>
            <p:nvSpPr>
              <p:cNvPr id="53258" name="Rectangle 18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9" name="Rectangle 19"/>
              <p:cNvSpPr>
                <a:spLocks noChangeArrowheads="1"/>
              </p:cNvSpPr>
              <p:nvPr/>
            </p:nvSpPr>
            <p:spPr bwMode="auto">
              <a:xfrm>
                <a:off x="2024" y="3462"/>
                <a:ext cx="3675" cy="8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Debits menyebabkan kenaikan aset:  debit Cash </a:t>
                </a:r>
                <a:r>
                  <a:rPr lang="en-US" sz="2000" b="1">
                    <a:solidFill>
                      <a:srgbClr val="114FFB"/>
                    </a:solidFill>
                    <a:latin typeface="Times New Roman" pitchFamily="18" charset="0"/>
                  </a:rPr>
                  <a:t>$10,000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Kredits menyebabkan kenaikan equitas pemilik:  kredit C.R. Byrd, Capital </a:t>
                </a:r>
                <a:r>
                  <a:rPr lang="en-US" sz="2000" b="1">
                    <a:solidFill>
                      <a:schemeClr val="hlink"/>
                    </a:solidFill>
                    <a:latin typeface="Times New Roman" pitchFamily="18" charset="0"/>
                  </a:rPr>
                  <a:t>$10,000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119188" y="415925"/>
            <a:ext cx="73628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INVESTASI KAS OLEH PEMILIK</a:t>
            </a: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4972050" y="5791200"/>
            <a:ext cx="4267200" cy="3048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972050" y="6115050"/>
            <a:ext cx="4267200" cy="5905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53000" y="5791200"/>
          <a:ext cx="43195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3" imgW="5570723" imgH="644241" progId="Word.Document.8">
                  <p:embed/>
                </p:oleObj>
              </mc:Choice>
              <mc:Fallback>
                <p:oleObj name="Document" r:id="rId3" imgW="5570723" imgH="644241" progId="Word.Document.8">
                  <p:embed/>
                  <p:pic>
                    <p:nvPicPr>
                      <p:cNvPr id="1433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768" b="18834"/>
                      <a:stretch>
                        <a:fillRect/>
                      </a:stretch>
                    </p:blipFill>
                    <p:spPr bwMode="auto">
                      <a:xfrm>
                        <a:off x="4953000" y="5791200"/>
                        <a:ext cx="43195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81000" y="5791200"/>
            <a:ext cx="4248150" cy="3048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81000" y="6115050"/>
            <a:ext cx="4248150" cy="57150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9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3213" y="5867400"/>
          <a:ext cx="54149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5" imgW="5580092" imgH="788926" progId="Word.Document.8">
                  <p:embed/>
                </p:oleObj>
              </mc:Choice>
              <mc:Fallback>
                <p:oleObj name="Document" r:id="rId5" imgW="5580092" imgH="788926" progId="Word.Document.8">
                  <p:embed/>
                  <p:pic>
                    <p:nvPicPr>
                      <p:cNvPr id="14339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834" b="18073"/>
                      <a:stretch>
                        <a:fillRect/>
                      </a:stretch>
                    </p:blipFill>
                    <p:spPr bwMode="auto">
                      <a:xfrm>
                        <a:off x="303213" y="5867400"/>
                        <a:ext cx="54149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838200" y="2971800"/>
            <a:ext cx="7943850" cy="28575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838200" y="3276600"/>
            <a:ext cx="7943850" cy="13525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0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71538" y="2971800"/>
          <a:ext cx="8043862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7" imgW="5583335" imgH="1109395" progId="Word.Document.8">
                  <p:embed/>
                </p:oleObj>
              </mc:Choice>
              <mc:Fallback>
                <p:oleObj name="Document" r:id="rId7" imgW="5583335" imgH="1109395" progId="Word.Document.8">
                  <p:embed/>
                  <p:pic>
                    <p:nvPicPr>
                      <p:cNvPr id="14340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034" b="7196"/>
                      <a:stretch>
                        <a:fillRect/>
                      </a:stretch>
                    </p:blipFill>
                    <p:spPr bwMode="auto">
                      <a:xfrm>
                        <a:off x="871538" y="2971800"/>
                        <a:ext cx="8043862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871538" y="21399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95288" y="49593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14350" name="Line 34"/>
          <p:cNvSpPr>
            <a:spLocks noChangeShapeType="1"/>
          </p:cNvSpPr>
          <p:nvPr/>
        </p:nvSpPr>
        <p:spPr bwMode="auto">
          <a:xfrm flipH="1">
            <a:off x="2819400" y="3581400"/>
            <a:ext cx="457200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>
            <a:spAutoFit/>
          </a:bodyPr>
          <a:lstStyle/>
          <a:p>
            <a:endParaRPr lang="en-US"/>
          </a:p>
        </p:txBody>
      </p:sp>
      <p:sp>
        <p:nvSpPr>
          <p:cNvPr id="14351" name="Line 35"/>
          <p:cNvSpPr>
            <a:spLocks noChangeShapeType="1"/>
          </p:cNvSpPr>
          <p:nvPr/>
        </p:nvSpPr>
        <p:spPr bwMode="auto">
          <a:xfrm>
            <a:off x="8305800" y="3810000"/>
            <a:ext cx="3810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415925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Arial Black" pitchFamily="34" charset="0"/>
              </a:rPr>
              <a:t>PEMBELIAN PERALATAN KANTOR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457200" y="1981200"/>
            <a:ext cx="8750300" cy="4657725"/>
            <a:chOff x="268" y="1360"/>
            <a:chExt cx="5512" cy="2934"/>
          </a:xfrm>
        </p:grpSpPr>
        <p:grpSp>
          <p:nvGrpSpPr>
            <p:cNvPr id="54276" name="Group 4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54292" name="Rectangle 5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3" name="Rectangle 6"/>
              <p:cNvSpPr>
                <a:spLocks noChangeArrowheads="1"/>
              </p:cNvSpPr>
              <p:nvPr/>
            </p:nvSpPr>
            <p:spPr bwMode="auto">
              <a:xfrm>
                <a:off x="382" y="2462"/>
                <a:ext cx="1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54277" name="Group 7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54290" name="Rectangle 8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1" name="Rectangle 9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54278" name="Group 10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54288" name="Rectangle 11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12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54279" name="Group 13"/>
            <p:cNvGrpSpPr>
              <a:grpSpLocks/>
            </p:cNvGrpSpPr>
            <p:nvPr/>
          </p:nvGrpSpPr>
          <p:grpSpPr bwMode="auto">
            <a:xfrm>
              <a:off x="1936" y="1360"/>
              <a:ext cx="3832" cy="856"/>
              <a:chOff x="1936" y="1360"/>
              <a:chExt cx="3832" cy="856"/>
            </a:xfrm>
          </p:grpSpPr>
          <p:sp>
            <p:nvSpPr>
              <p:cNvPr id="54286" name="Rectangle 14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7" name="Rectangle 15"/>
              <p:cNvSpPr>
                <a:spLocks noChangeArrowheads="1"/>
              </p:cNvSpPr>
              <p:nvPr/>
            </p:nvSpPr>
            <p:spPr bwMode="auto">
              <a:xfrm>
                <a:off x="2044" y="1360"/>
                <a:ext cx="3411" cy="8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1, C. R. Byrd membeli peralatan kantor senilai $5,000 dengan menandatangani wesel bayar senilai $5,000, berjangka waktu 3 bulan, bunga 12%</a:t>
                </a:r>
              </a:p>
            </p:txBody>
          </p:sp>
        </p:grpSp>
        <p:grpSp>
          <p:nvGrpSpPr>
            <p:cNvPr id="54280" name="Group 16"/>
            <p:cNvGrpSpPr>
              <a:grpSpLocks/>
            </p:cNvGrpSpPr>
            <p:nvPr/>
          </p:nvGrpSpPr>
          <p:grpSpPr bwMode="auto">
            <a:xfrm>
              <a:off x="1936" y="2356"/>
              <a:ext cx="3832" cy="856"/>
              <a:chOff x="1936" y="2356"/>
              <a:chExt cx="3832" cy="856"/>
            </a:xfrm>
          </p:grpSpPr>
          <p:sp>
            <p:nvSpPr>
              <p:cNvPr id="54284" name="Rectangle 17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5" name="Rectangle 18"/>
              <p:cNvSpPr>
                <a:spLocks noChangeArrowheads="1"/>
              </p:cNvSpPr>
              <p:nvPr/>
            </p:nvSpPr>
            <p:spPr bwMode="auto">
              <a:xfrm>
                <a:off x="2012" y="2564"/>
                <a:ext cx="3615" cy="4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>
                  <a:buFontTx/>
                  <a:buChar char="•"/>
                </a:pPr>
                <a:r>
                  <a:rPr lang="en-US" sz="2000" b="1">
                    <a:latin typeface="Times New Roman" pitchFamily="18" charset="0"/>
                  </a:rPr>
                  <a:t>Aset peralatan akan naik sebesar $5,000.</a:t>
                </a:r>
              </a:p>
              <a:p>
                <a:pPr eaLnBrk="0" hangingPunct="0">
                  <a:buFontTx/>
                  <a:buChar char="•"/>
                </a:pPr>
                <a:endParaRPr lang="en-US" sz="600" b="1">
                  <a:latin typeface="Times New Roman" pitchFamily="18" charset="0"/>
                </a:endParaRPr>
              </a:p>
              <a:p>
                <a:pPr eaLnBrk="0" hangingPunct="0">
                  <a:buFontTx/>
                  <a:buChar char="•"/>
                </a:pPr>
                <a:r>
                  <a:rPr lang="en-US" sz="2000" b="1">
                    <a:latin typeface="Times New Roman" pitchFamily="18" charset="0"/>
                  </a:rPr>
                  <a:t>Kewajiban wesel bayar akan naik sebesar $5,000.</a:t>
                </a:r>
              </a:p>
            </p:txBody>
          </p:sp>
        </p:grpSp>
        <p:grpSp>
          <p:nvGrpSpPr>
            <p:cNvPr id="54281" name="Group 19"/>
            <p:cNvGrpSpPr>
              <a:grpSpLocks/>
            </p:cNvGrpSpPr>
            <p:nvPr/>
          </p:nvGrpSpPr>
          <p:grpSpPr bwMode="auto">
            <a:xfrm>
              <a:off x="1948" y="3352"/>
              <a:ext cx="3832" cy="942"/>
              <a:chOff x="1948" y="3352"/>
              <a:chExt cx="3832" cy="942"/>
            </a:xfrm>
          </p:grpSpPr>
          <p:sp>
            <p:nvSpPr>
              <p:cNvPr id="54282" name="Rectangle 20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3" name="Rectangle 21"/>
              <p:cNvSpPr>
                <a:spLocks noChangeArrowheads="1"/>
              </p:cNvSpPr>
              <p:nvPr/>
            </p:nvSpPr>
            <p:spPr bwMode="auto">
              <a:xfrm>
                <a:off x="2024" y="3462"/>
                <a:ext cx="3675" cy="8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 menyebabkan kenaikan aset:  debit peralatan kantor </a:t>
                </a:r>
                <a:r>
                  <a:rPr lang="en-US" sz="2000" b="1">
                    <a:solidFill>
                      <a:srgbClr val="114FFB"/>
                    </a:solidFill>
                    <a:latin typeface="Times New Roman" pitchFamily="18" charset="0"/>
                  </a:rPr>
                  <a:t>$5,000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Kredit menyebabkan kenaikan kewajiban:kredit wesel bayar </a:t>
                </a:r>
                <a:r>
                  <a:rPr lang="en-US" sz="2000" b="1">
                    <a:solidFill>
                      <a:schemeClr val="hlink"/>
                    </a:solidFill>
                    <a:latin typeface="Times New Roman" pitchFamily="18" charset="0"/>
                  </a:rPr>
                  <a:t>$5,000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119188" y="415925"/>
            <a:ext cx="73628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PEMBELIAN PERALATAN KANTOR</a:t>
            </a: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4972050" y="5791200"/>
            <a:ext cx="4267200" cy="3048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4972050" y="6115050"/>
            <a:ext cx="4267200" cy="5905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2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53000" y="5791200"/>
          <a:ext cx="43211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3" imgW="5572800" imgH="645120" progId="Word.Document.8">
                  <p:embed/>
                </p:oleObj>
              </mc:Choice>
              <mc:Fallback>
                <p:oleObj name="Document" r:id="rId3" imgW="5572800" imgH="645120" progId="Word.Document.8">
                  <p:embed/>
                  <p:pic>
                    <p:nvPicPr>
                      <p:cNvPr id="15362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768" b="18834"/>
                      <a:stretch>
                        <a:fillRect/>
                      </a:stretch>
                    </p:blipFill>
                    <p:spPr bwMode="auto">
                      <a:xfrm>
                        <a:off x="4953000" y="5791200"/>
                        <a:ext cx="43211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381000" y="5791200"/>
            <a:ext cx="4248150" cy="3048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381000" y="6115050"/>
            <a:ext cx="4248150" cy="57150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3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5715000"/>
          <a:ext cx="541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5" imgW="5580453" imgH="789391" progId="Word.Document.8">
                  <p:embed/>
                </p:oleObj>
              </mc:Choice>
              <mc:Fallback>
                <p:oleObj name="Document" r:id="rId5" imgW="5580453" imgH="789391" progId="Word.Document.8">
                  <p:embed/>
                  <p:pic>
                    <p:nvPicPr>
                      <p:cNvPr id="15363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834" b="18073"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5410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838200" y="2971800"/>
            <a:ext cx="7943850" cy="28575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838200" y="3276600"/>
            <a:ext cx="7943850" cy="13525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4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2971800"/>
          <a:ext cx="803275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Document" r:id="rId7" imgW="5583335" imgH="1383684" progId="Word.Document.8">
                  <p:embed/>
                </p:oleObj>
              </mc:Choice>
              <mc:Fallback>
                <p:oleObj name="Document" r:id="rId7" imgW="5583335" imgH="1383684" progId="Word.Document.8">
                  <p:embed/>
                  <p:pic>
                    <p:nvPicPr>
                      <p:cNvPr id="15364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034" b="7196"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803275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871538" y="21399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395288" y="49593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1981200" y="3124200"/>
            <a:ext cx="7397750" cy="3340100"/>
            <a:chOff x="1276" y="2009"/>
            <a:chExt cx="4660" cy="2104"/>
          </a:xfrm>
        </p:grpSpPr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4383" y="2009"/>
              <a:ext cx="580" cy="280"/>
            </a:xfrm>
            <a:prstGeom prst="ellipse">
              <a:avLst/>
            </a:prstGeom>
            <a:noFill/>
            <a:ln w="50800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76" y="3785"/>
              <a:ext cx="580" cy="280"/>
            </a:xfrm>
            <a:prstGeom prst="ellipse">
              <a:avLst/>
            </a:prstGeom>
            <a:noFill/>
            <a:ln w="50800">
              <a:solidFill>
                <a:srgbClr val="063D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728" y="2293"/>
              <a:ext cx="2977" cy="1643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4995" y="2189"/>
              <a:ext cx="580" cy="280"/>
            </a:xfrm>
            <a:prstGeom prst="ellips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356" y="3833"/>
              <a:ext cx="580" cy="280"/>
            </a:xfrm>
            <a:prstGeom prst="ellips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5303" y="2473"/>
              <a:ext cx="204" cy="1319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985838" y="434975"/>
            <a:ext cx="7610475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PENERIMAAN KAS ATAS JASA YG BELUM DILAKUKAN</a:t>
            </a:r>
          </a:p>
        </p:txBody>
      </p:sp>
      <p:grpSp>
        <p:nvGrpSpPr>
          <p:cNvPr id="55299" name="Group 21"/>
          <p:cNvGrpSpPr>
            <a:grpSpLocks/>
          </p:cNvGrpSpPr>
          <p:nvPr/>
        </p:nvGrpSpPr>
        <p:grpSpPr bwMode="auto">
          <a:xfrm>
            <a:off x="457200" y="1981200"/>
            <a:ext cx="8750300" cy="5054600"/>
            <a:chOff x="268" y="1216"/>
            <a:chExt cx="5512" cy="3184"/>
          </a:xfrm>
        </p:grpSpPr>
        <p:grpSp>
          <p:nvGrpSpPr>
            <p:cNvPr id="55300" name="Group 5"/>
            <p:cNvGrpSpPr>
              <a:grpSpLocks/>
            </p:cNvGrpSpPr>
            <p:nvPr/>
          </p:nvGrpSpPr>
          <p:grpSpPr bwMode="auto">
            <a:xfrm>
              <a:off x="268" y="2224"/>
              <a:ext cx="1516" cy="1168"/>
              <a:chOff x="268" y="2224"/>
              <a:chExt cx="1516" cy="1168"/>
            </a:xfrm>
          </p:grpSpPr>
          <p:sp>
            <p:nvSpPr>
              <p:cNvPr id="55316" name="Rectangle 3"/>
              <p:cNvSpPr>
                <a:spLocks noChangeArrowheads="1"/>
              </p:cNvSpPr>
              <p:nvPr/>
            </p:nvSpPr>
            <p:spPr bwMode="auto">
              <a:xfrm>
                <a:off x="268" y="2224"/>
                <a:ext cx="1516" cy="116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7" name="Rectangle 4"/>
              <p:cNvSpPr>
                <a:spLocks noChangeArrowheads="1"/>
              </p:cNvSpPr>
              <p:nvPr/>
            </p:nvSpPr>
            <p:spPr bwMode="auto">
              <a:xfrm>
                <a:off x="398" y="2558"/>
                <a:ext cx="1284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55301" name="Group 8"/>
            <p:cNvGrpSpPr>
              <a:grpSpLocks/>
            </p:cNvGrpSpPr>
            <p:nvPr/>
          </p:nvGrpSpPr>
          <p:grpSpPr bwMode="auto">
            <a:xfrm>
              <a:off x="268" y="3544"/>
              <a:ext cx="1516" cy="856"/>
              <a:chOff x="268" y="3544"/>
              <a:chExt cx="1516" cy="856"/>
            </a:xfrm>
          </p:grpSpPr>
          <p:sp>
            <p:nvSpPr>
              <p:cNvPr id="55314" name="Rectangle 6"/>
              <p:cNvSpPr>
                <a:spLocks noChangeArrowheads="1"/>
              </p:cNvSpPr>
              <p:nvPr/>
            </p:nvSpPr>
            <p:spPr bwMode="auto">
              <a:xfrm>
                <a:off x="268" y="3544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5" name="Rectangle 7"/>
              <p:cNvSpPr>
                <a:spLocks noChangeArrowheads="1"/>
              </p:cNvSpPr>
              <p:nvPr/>
            </p:nvSpPr>
            <p:spPr bwMode="auto">
              <a:xfrm>
                <a:off x="452" y="3708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55302" name="Group 11"/>
            <p:cNvGrpSpPr>
              <a:grpSpLocks/>
            </p:cNvGrpSpPr>
            <p:nvPr/>
          </p:nvGrpSpPr>
          <p:grpSpPr bwMode="auto">
            <a:xfrm>
              <a:off x="268" y="1216"/>
              <a:ext cx="1516" cy="856"/>
              <a:chOff x="268" y="1216"/>
              <a:chExt cx="1516" cy="856"/>
            </a:xfrm>
          </p:grpSpPr>
          <p:sp>
            <p:nvSpPr>
              <p:cNvPr id="55312" name="Rectangle 9"/>
              <p:cNvSpPr>
                <a:spLocks noChangeArrowheads="1"/>
              </p:cNvSpPr>
              <p:nvPr/>
            </p:nvSpPr>
            <p:spPr bwMode="auto">
              <a:xfrm>
                <a:off x="268" y="1216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3" name="Rectangle 10"/>
              <p:cNvSpPr>
                <a:spLocks noChangeArrowheads="1"/>
              </p:cNvSpPr>
              <p:nvPr/>
            </p:nvSpPr>
            <p:spPr bwMode="auto">
              <a:xfrm>
                <a:off x="561" y="1495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55303" name="Group 14"/>
            <p:cNvGrpSpPr>
              <a:grpSpLocks/>
            </p:cNvGrpSpPr>
            <p:nvPr/>
          </p:nvGrpSpPr>
          <p:grpSpPr bwMode="auto">
            <a:xfrm>
              <a:off x="1936" y="1216"/>
              <a:ext cx="3832" cy="856"/>
              <a:chOff x="1936" y="1216"/>
              <a:chExt cx="3832" cy="856"/>
            </a:xfrm>
          </p:grpSpPr>
          <p:sp>
            <p:nvSpPr>
              <p:cNvPr id="55310" name="Rectangle 12"/>
              <p:cNvSpPr>
                <a:spLocks noChangeArrowheads="1"/>
              </p:cNvSpPr>
              <p:nvPr/>
            </p:nvSpPr>
            <p:spPr bwMode="auto">
              <a:xfrm>
                <a:off x="1936" y="1216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1" name="Rectangle 13"/>
              <p:cNvSpPr>
                <a:spLocks noChangeArrowheads="1"/>
              </p:cNvSpPr>
              <p:nvPr/>
            </p:nvSpPr>
            <p:spPr bwMode="auto">
              <a:xfrm>
                <a:off x="2003" y="1330"/>
                <a:ext cx="3672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2, menerima uang muka sebesar $1,200 dari R. Knox, seorang klien utk jasa periklanan yg diharapkan akan selesai pd tgl 31 Desember</a:t>
                </a:r>
              </a:p>
            </p:txBody>
          </p:sp>
        </p:grpSp>
        <p:grpSp>
          <p:nvGrpSpPr>
            <p:cNvPr id="55304" name="Group 17"/>
            <p:cNvGrpSpPr>
              <a:grpSpLocks/>
            </p:cNvGrpSpPr>
            <p:nvPr/>
          </p:nvGrpSpPr>
          <p:grpSpPr bwMode="auto">
            <a:xfrm>
              <a:off x="1936" y="2207"/>
              <a:ext cx="3832" cy="1297"/>
              <a:chOff x="1936" y="2207"/>
              <a:chExt cx="3832" cy="1297"/>
            </a:xfrm>
          </p:grpSpPr>
          <p:sp>
            <p:nvSpPr>
              <p:cNvPr id="55308" name="Rectangle 15"/>
              <p:cNvSpPr>
                <a:spLocks noChangeArrowheads="1"/>
              </p:cNvSpPr>
              <p:nvPr/>
            </p:nvSpPr>
            <p:spPr bwMode="auto">
              <a:xfrm>
                <a:off x="1936" y="2224"/>
                <a:ext cx="3832" cy="116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9" name="Rectangle 16"/>
              <p:cNvSpPr>
                <a:spLocks noChangeArrowheads="1"/>
              </p:cNvSpPr>
              <p:nvPr/>
            </p:nvSpPr>
            <p:spPr bwMode="auto">
              <a:xfrm>
                <a:off x="2003" y="2207"/>
                <a:ext cx="3756" cy="12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Aset kas akan naik sebesar $1,200</a:t>
                </a:r>
              </a:p>
              <a:p>
                <a:pPr eaLnBrk="0" hangingPunct="0"/>
                <a:endParaRPr lang="en-US" sz="1600" b="1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Kewajiban pendapatan diterima dimuka akan naik sebesar  $1,200 (Jasa masih belum dilaksanakan) </a:t>
                </a:r>
              </a:p>
              <a:p>
                <a:pPr eaLnBrk="0" hangingPunct="0">
                  <a:buFontTx/>
                  <a:buChar char="•"/>
                </a:pPr>
                <a:endParaRPr lang="en-US" sz="1600" b="1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Meskipun banyak kewajiban memiliki kata “payable” namun pendapatan diterima dimuka juga disebut sebagai kewajiban</a:t>
                </a:r>
              </a:p>
              <a:p>
                <a:pPr eaLnBrk="0" hangingPunct="0"/>
                <a:endParaRPr lang="en-US" sz="1600" b="1">
                  <a:latin typeface="Times New Roman" pitchFamily="18" charset="0"/>
                </a:endParaRPr>
              </a:p>
            </p:txBody>
          </p:sp>
        </p:grpSp>
        <p:grpSp>
          <p:nvGrpSpPr>
            <p:cNvPr id="55305" name="Group 20"/>
            <p:cNvGrpSpPr>
              <a:grpSpLocks/>
            </p:cNvGrpSpPr>
            <p:nvPr/>
          </p:nvGrpSpPr>
          <p:grpSpPr bwMode="auto">
            <a:xfrm>
              <a:off x="1948" y="3544"/>
              <a:ext cx="3832" cy="856"/>
              <a:chOff x="1948" y="3544"/>
              <a:chExt cx="3832" cy="856"/>
            </a:xfrm>
          </p:grpSpPr>
          <p:sp>
            <p:nvSpPr>
              <p:cNvPr id="55306" name="Rectangle 18"/>
              <p:cNvSpPr>
                <a:spLocks noChangeArrowheads="1"/>
              </p:cNvSpPr>
              <p:nvPr/>
            </p:nvSpPr>
            <p:spPr bwMode="auto">
              <a:xfrm>
                <a:off x="1948" y="3544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7" name="Rectangle 19"/>
              <p:cNvSpPr>
                <a:spLocks noChangeArrowheads="1"/>
              </p:cNvSpPr>
              <p:nvPr/>
            </p:nvSpPr>
            <p:spPr bwMode="auto">
              <a:xfrm>
                <a:off x="1996" y="3568"/>
                <a:ext cx="3564" cy="8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 menyebabkan kenaikan aset:  debit Cash </a:t>
                </a:r>
                <a:r>
                  <a:rPr lang="en-US" sz="2000" b="1">
                    <a:solidFill>
                      <a:srgbClr val="114FFB"/>
                    </a:solidFill>
                    <a:latin typeface="Times New Roman" pitchFamily="18" charset="0"/>
                  </a:rPr>
                  <a:t>$1,200</a:t>
                </a:r>
                <a:r>
                  <a:rPr lang="en-US" sz="2000" b="1">
                    <a:latin typeface="Times New Roman" pitchFamily="18" charset="0"/>
                  </a:rPr>
                  <a:t>. Kredit menyebabkan kenaikan liabilitas:  Kredit Pendapatan diterima dimuka (Unearned Fees) </a:t>
                </a:r>
                <a:r>
                  <a:rPr lang="en-US" sz="2000" b="1">
                    <a:solidFill>
                      <a:schemeClr val="hlink"/>
                    </a:solidFill>
                    <a:latin typeface="Times New Roman" pitchFamily="18" charset="0"/>
                  </a:rPr>
                  <a:t>$1,200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85838" y="434975"/>
            <a:ext cx="7610475" cy="175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Arial Black" pitchFamily="34" charset="0"/>
              </a:rPr>
              <a:t>PENERIMAAN KAS ATAS JASA YANG BELUM DILAKUKAN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972050" y="5791200"/>
            <a:ext cx="4267200" cy="933450"/>
            <a:chOff x="3132" y="3648"/>
            <a:chExt cx="2688" cy="588"/>
          </a:xfrm>
        </p:grpSpPr>
        <p:sp>
          <p:nvSpPr>
            <p:cNvPr id="16405" name="Rectangle 3"/>
            <p:cNvSpPr>
              <a:spLocks noChangeArrowheads="1"/>
            </p:cNvSpPr>
            <p:nvPr/>
          </p:nvSpPr>
          <p:spPr bwMode="auto">
            <a:xfrm>
              <a:off x="3132" y="3648"/>
              <a:ext cx="2688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Rectangle 4"/>
            <p:cNvSpPr>
              <a:spLocks noChangeArrowheads="1"/>
            </p:cNvSpPr>
            <p:nvPr/>
          </p:nvSpPr>
          <p:spPr bwMode="auto">
            <a:xfrm>
              <a:off x="3132" y="3852"/>
              <a:ext cx="2688" cy="3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38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62525" y="5791200"/>
          <a:ext cx="4351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3" imgW="5572800" imgH="645120" progId="Word.Document.8">
                  <p:embed/>
                </p:oleObj>
              </mc:Choice>
              <mc:Fallback>
                <p:oleObj name="Document" r:id="rId3" imgW="5572800" imgH="645120" progId="Word.Document.8">
                  <p:embed/>
                  <p:pic>
                    <p:nvPicPr>
                      <p:cNvPr id="1638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771" b="18816"/>
                      <a:stretch>
                        <a:fillRect/>
                      </a:stretch>
                    </p:blipFill>
                    <p:spPr bwMode="auto">
                      <a:xfrm>
                        <a:off x="4962525" y="5791200"/>
                        <a:ext cx="43513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1" name="Group 10"/>
          <p:cNvGrpSpPr>
            <a:grpSpLocks/>
          </p:cNvGrpSpPr>
          <p:nvPr/>
        </p:nvGrpSpPr>
        <p:grpSpPr bwMode="auto">
          <a:xfrm>
            <a:off x="381000" y="5791200"/>
            <a:ext cx="4248150" cy="1200150"/>
            <a:chOff x="240" y="3648"/>
            <a:chExt cx="2676" cy="756"/>
          </a:xfrm>
        </p:grpSpPr>
        <p:sp>
          <p:nvSpPr>
            <p:cNvPr id="16403" name="Rectangle 8"/>
            <p:cNvSpPr>
              <a:spLocks noChangeArrowheads="1"/>
            </p:cNvSpPr>
            <p:nvPr/>
          </p:nvSpPr>
          <p:spPr bwMode="auto">
            <a:xfrm>
              <a:off x="240" y="3648"/>
              <a:ext cx="2676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Rectangle 9"/>
            <p:cNvSpPr>
              <a:spLocks noChangeArrowheads="1"/>
            </p:cNvSpPr>
            <p:nvPr/>
          </p:nvSpPr>
          <p:spPr bwMode="auto">
            <a:xfrm>
              <a:off x="240" y="3852"/>
              <a:ext cx="2676" cy="5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38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2113" y="5794375"/>
          <a:ext cx="430847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5" imgW="5565600" imgH="795600" progId="Word.Document.8">
                  <p:embed/>
                </p:oleObj>
              </mc:Choice>
              <mc:Fallback>
                <p:oleObj name="Document" r:id="rId5" imgW="5565600" imgH="795600" progId="Word.Document.8">
                  <p:embed/>
                  <p:pic>
                    <p:nvPicPr>
                      <p:cNvPr id="16387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843" b="11411"/>
                      <a:stretch>
                        <a:fillRect/>
                      </a:stretch>
                    </p:blipFill>
                    <p:spPr bwMode="auto">
                      <a:xfrm>
                        <a:off x="392113" y="5794375"/>
                        <a:ext cx="430847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2" name="Group 15"/>
          <p:cNvGrpSpPr>
            <a:grpSpLocks/>
          </p:cNvGrpSpPr>
          <p:nvPr/>
        </p:nvGrpSpPr>
        <p:grpSpPr bwMode="auto">
          <a:xfrm>
            <a:off x="838200" y="2971800"/>
            <a:ext cx="7943850" cy="1657350"/>
            <a:chOff x="528" y="1872"/>
            <a:chExt cx="5004" cy="1044"/>
          </a:xfrm>
        </p:grpSpPr>
        <p:sp>
          <p:nvSpPr>
            <p:cNvPr id="16401" name="Rectangle 13"/>
            <p:cNvSpPr>
              <a:spLocks noChangeArrowheads="1"/>
            </p:cNvSpPr>
            <p:nvPr/>
          </p:nvSpPr>
          <p:spPr bwMode="auto">
            <a:xfrm>
              <a:off x="528" y="1872"/>
              <a:ext cx="5004" cy="18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Rectangle 14"/>
            <p:cNvSpPr>
              <a:spLocks noChangeArrowheads="1"/>
            </p:cNvSpPr>
            <p:nvPr/>
          </p:nvSpPr>
          <p:spPr bwMode="auto">
            <a:xfrm>
              <a:off x="528" y="2064"/>
              <a:ext cx="5004" cy="8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388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50900" y="2984500"/>
          <a:ext cx="78740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7" imgW="5583335" imgH="1232861" progId="Word.Document.8">
                  <p:embed/>
                </p:oleObj>
              </mc:Choice>
              <mc:Fallback>
                <p:oleObj name="Document" r:id="rId7" imgW="5583335" imgH="1232861" progId="Word.Document.8">
                  <p:embed/>
                  <p:pic>
                    <p:nvPicPr>
                      <p:cNvPr id="16388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142" b="8466"/>
                      <a:stretch>
                        <a:fillRect/>
                      </a:stretch>
                    </p:blipFill>
                    <p:spPr bwMode="auto">
                      <a:xfrm>
                        <a:off x="850900" y="2984500"/>
                        <a:ext cx="78740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871538" y="21399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95288" y="49593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16395" name="Oval 20"/>
          <p:cNvSpPr>
            <a:spLocks noChangeArrowheads="1"/>
          </p:cNvSpPr>
          <p:nvPr/>
        </p:nvSpPr>
        <p:spPr bwMode="auto">
          <a:xfrm>
            <a:off x="6959600" y="3189288"/>
            <a:ext cx="920750" cy="442912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21"/>
          <p:cNvSpPr>
            <a:spLocks noChangeArrowheads="1"/>
          </p:cNvSpPr>
          <p:nvPr/>
        </p:nvSpPr>
        <p:spPr bwMode="auto">
          <a:xfrm>
            <a:off x="1625600" y="6330950"/>
            <a:ext cx="920750" cy="4445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22"/>
          <p:cNvSpPr>
            <a:spLocks noChangeShapeType="1"/>
          </p:cNvSpPr>
          <p:nvPr/>
        </p:nvSpPr>
        <p:spPr bwMode="auto">
          <a:xfrm flipH="1">
            <a:off x="2552700" y="3638550"/>
            <a:ext cx="4857750" cy="2914650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Oval 24"/>
          <p:cNvSpPr>
            <a:spLocks noChangeArrowheads="1"/>
          </p:cNvSpPr>
          <p:nvPr/>
        </p:nvSpPr>
        <p:spPr bwMode="auto">
          <a:xfrm>
            <a:off x="7931150" y="3473450"/>
            <a:ext cx="919163" cy="4445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25"/>
          <p:cNvSpPr>
            <a:spLocks noChangeArrowheads="1"/>
          </p:cNvSpPr>
          <p:nvPr/>
        </p:nvSpPr>
        <p:spPr bwMode="auto">
          <a:xfrm>
            <a:off x="8351838" y="6064250"/>
            <a:ext cx="919162" cy="4445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26"/>
          <p:cNvSpPr>
            <a:spLocks noChangeShapeType="1"/>
          </p:cNvSpPr>
          <p:nvPr/>
        </p:nvSpPr>
        <p:spPr bwMode="auto">
          <a:xfrm>
            <a:off x="8420100" y="3925888"/>
            <a:ext cx="323850" cy="209391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92088"/>
            <a:ext cx="960120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PERBANDINGAN TABEL RANGKUMAN DG BENTUK AKUN T</a:t>
            </a:r>
          </a:p>
        </p:txBody>
      </p:sp>
      <p:pic>
        <p:nvPicPr>
          <p:cNvPr id="30723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938" y="2939157"/>
            <a:ext cx="6921500" cy="2703710"/>
          </a:xfrm>
        </p:spPr>
      </p:pic>
    </p:spTree>
  </p:cSld>
  <p:clrMapOvr>
    <a:masterClrMapping/>
  </p:clrMapOvr>
  <p:transition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985838" y="415925"/>
            <a:ext cx="761047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PEMBAYARAN SEWA BULANAN</a:t>
            </a:r>
          </a:p>
        </p:txBody>
      </p:sp>
      <p:grpSp>
        <p:nvGrpSpPr>
          <p:cNvPr id="56323" name="Group 21"/>
          <p:cNvGrpSpPr>
            <a:grpSpLocks/>
          </p:cNvGrpSpPr>
          <p:nvPr/>
        </p:nvGrpSpPr>
        <p:grpSpPr bwMode="auto">
          <a:xfrm>
            <a:off x="425450" y="2159000"/>
            <a:ext cx="8750300" cy="4521200"/>
            <a:chOff x="268" y="1360"/>
            <a:chExt cx="5512" cy="2848"/>
          </a:xfrm>
        </p:grpSpPr>
        <p:grpSp>
          <p:nvGrpSpPr>
            <p:cNvPr id="56324" name="Group 5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56340" name="Rectangle 3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1" name="Rectangle 4"/>
              <p:cNvSpPr>
                <a:spLocks noChangeArrowheads="1"/>
              </p:cNvSpPr>
              <p:nvPr/>
            </p:nvSpPr>
            <p:spPr bwMode="auto">
              <a:xfrm>
                <a:off x="382" y="2462"/>
                <a:ext cx="1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56325" name="Group 8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56338" name="Rectangle 6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9" name="Rectangle 7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56326" name="Group 11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56336" name="Rectangle 9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7" name="Rectangle 10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56327" name="Group 14"/>
            <p:cNvGrpSpPr>
              <a:grpSpLocks/>
            </p:cNvGrpSpPr>
            <p:nvPr/>
          </p:nvGrpSpPr>
          <p:grpSpPr bwMode="auto">
            <a:xfrm>
              <a:off x="1936" y="1360"/>
              <a:ext cx="3832" cy="856"/>
              <a:chOff x="1936" y="1360"/>
              <a:chExt cx="3832" cy="856"/>
            </a:xfrm>
          </p:grpSpPr>
          <p:sp>
            <p:nvSpPr>
              <p:cNvPr id="56334" name="Rectangle 12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5" name="Rectangle 13"/>
              <p:cNvSpPr>
                <a:spLocks noChangeArrowheads="1"/>
              </p:cNvSpPr>
              <p:nvPr/>
            </p:nvSpPr>
            <p:spPr bwMode="auto">
              <a:xfrm>
                <a:off x="2003" y="1570"/>
                <a:ext cx="3564" cy="4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3, sewa kantor untuk bulan Oktober sebesar $900 dibayar secara tunai.</a:t>
                </a:r>
              </a:p>
            </p:txBody>
          </p:sp>
        </p:grpSp>
        <p:grpSp>
          <p:nvGrpSpPr>
            <p:cNvPr id="56328" name="Group 17"/>
            <p:cNvGrpSpPr>
              <a:grpSpLocks/>
            </p:cNvGrpSpPr>
            <p:nvPr/>
          </p:nvGrpSpPr>
          <p:grpSpPr bwMode="auto">
            <a:xfrm>
              <a:off x="1936" y="2356"/>
              <a:ext cx="3832" cy="856"/>
              <a:chOff x="1936" y="2356"/>
              <a:chExt cx="3832" cy="856"/>
            </a:xfrm>
          </p:grpSpPr>
          <p:sp>
            <p:nvSpPr>
              <p:cNvPr id="56332" name="Rectangle 15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3" name="Rectangle 16"/>
              <p:cNvSpPr>
                <a:spLocks noChangeArrowheads="1"/>
              </p:cNvSpPr>
              <p:nvPr/>
            </p:nvSpPr>
            <p:spPr bwMode="auto">
              <a:xfrm>
                <a:off x="2003" y="2470"/>
                <a:ext cx="3468" cy="6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Beban sewa naik sebesar $900 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Pembayaran hanya untuk bulan berjalan saja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Asset Cash akan turun sebesar $900.</a:t>
                </a:r>
              </a:p>
            </p:txBody>
          </p:sp>
        </p:grpSp>
        <p:grpSp>
          <p:nvGrpSpPr>
            <p:cNvPr id="56329" name="Group 20"/>
            <p:cNvGrpSpPr>
              <a:grpSpLocks/>
            </p:cNvGrpSpPr>
            <p:nvPr/>
          </p:nvGrpSpPr>
          <p:grpSpPr bwMode="auto">
            <a:xfrm>
              <a:off x="1948" y="3352"/>
              <a:ext cx="3832" cy="856"/>
              <a:chOff x="1948" y="3352"/>
              <a:chExt cx="3832" cy="856"/>
            </a:xfrm>
          </p:grpSpPr>
          <p:sp>
            <p:nvSpPr>
              <p:cNvPr id="56330" name="Rectangle 18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1" name="Rectangle 19"/>
              <p:cNvSpPr>
                <a:spLocks noChangeArrowheads="1"/>
              </p:cNvSpPr>
              <p:nvPr/>
            </p:nvSpPr>
            <p:spPr bwMode="auto">
              <a:xfrm>
                <a:off x="2015" y="3562"/>
                <a:ext cx="3672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 menyebabkan kenaikan beban:  debit beban sewa </a:t>
                </a:r>
                <a:r>
                  <a:rPr lang="en-US" sz="2000" b="1">
                    <a:solidFill>
                      <a:srgbClr val="114FFB"/>
                    </a:solidFill>
                    <a:latin typeface="Times New Roman" pitchFamily="18" charset="0"/>
                  </a:rPr>
                  <a:t>$900</a:t>
                </a:r>
                <a:r>
                  <a:rPr lang="en-US" sz="2000" b="1">
                    <a:latin typeface="Times New Roman" pitchFamily="18" charset="0"/>
                  </a:rPr>
                  <a:t>.  Kredits menyebabkan penurunan aset:  kredit Cash </a:t>
                </a:r>
                <a:r>
                  <a:rPr lang="en-US" sz="2000" b="1">
                    <a:solidFill>
                      <a:schemeClr val="hlink"/>
                    </a:solidFill>
                    <a:latin typeface="Times New Roman" pitchFamily="18" charset="0"/>
                  </a:rPr>
                  <a:t>$900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85838" y="434975"/>
            <a:ext cx="761047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99"/>
                </a:solidFill>
                <a:latin typeface="Arial Black" pitchFamily="34" charset="0"/>
              </a:rPr>
              <a:t>PEMBAYARAN SEWA BULANAN</a:t>
            </a:r>
          </a:p>
        </p:txBody>
      </p:sp>
      <p:grpSp>
        <p:nvGrpSpPr>
          <p:cNvPr id="17414" name="Group 3"/>
          <p:cNvGrpSpPr>
            <a:grpSpLocks/>
          </p:cNvGrpSpPr>
          <p:nvPr/>
        </p:nvGrpSpPr>
        <p:grpSpPr bwMode="auto">
          <a:xfrm>
            <a:off x="4972050" y="5791200"/>
            <a:ext cx="4267200" cy="933450"/>
            <a:chOff x="3132" y="3648"/>
            <a:chExt cx="2688" cy="588"/>
          </a:xfrm>
        </p:grpSpPr>
        <p:sp>
          <p:nvSpPr>
            <p:cNvPr id="17425" name="Rectangle 4"/>
            <p:cNvSpPr>
              <a:spLocks noChangeArrowheads="1"/>
            </p:cNvSpPr>
            <p:nvPr/>
          </p:nvSpPr>
          <p:spPr bwMode="auto">
            <a:xfrm>
              <a:off x="3132" y="3648"/>
              <a:ext cx="2688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Rectangle 5"/>
            <p:cNvSpPr>
              <a:spLocks noChangeArrowheads="1"/>
            </p:cNvSpPr>
            <p:nvPr/>
          </p:nvSpPr>
          <p:spPr bwMode="auto">
            <a:xfrm>
              <a:off x="3132" y="3852"/>
              <a:ext cx="2688" cy="3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41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76800" y="5715000"/>
          <a:ext cx="4349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3" imgW="5570723" imgH="840753" progId="Word.Document.8">
                  <p:embed/>
                </p:oleObj>
              </mc:Choice>
              <mc:Fallback>
                <p:oleObj name="Document" r:id="rId3" imgW="5570723" imgH="840753" progId="Word.Document.8">
                  <p:embed/>
                  <p:pic>
                    <p:nvPicPr>
                      <p:cNvPr id="1741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771" b="18816"/>
                      <a:stretch>
                        <a:fillRect/>
                      </a:stretch>
                    </p:blipFill>
                    <p:spPr bwMode="auto">
                      <a:xfrm>
                        <a:off x="4876800" y="5715000"/>
                        <a:ext cx="4349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81000" y="5791200"/>
            <a:ext cx="4248150" cy="1200150"/>
            <a:chOff x="240" y="3648"/>
            <a:chExt cx="2676" cy="756"/>
          </a:xfrm>
        </p:grpSpPr>
        <p:sp>
          <p:nvSpPr>
            <p:cNvPr id="17423" name="Rectangle 8"/>
            <p:cNvSpPr>
              <a:spLocks noChangeArrowheads="1"/>
            </p:cNvSpPr>
            <p:nvPr/>
          </p:nvSpPr>
          <p:spPr bwMode="auto">
            <a:xfrm>
              <a:off x="240" y="3648"/>
              <a:ext cx="2676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Rectangle 9"/>
            <p:cNvSpPr>
              <a:spLocks noChangeArrowheads="1"/>
            </p:cNvSpPr>
            <p:nvPr/>
          </p:nvSpPr>
          <p:spPr bwMode="auto">
            <a:xfrm>
              <a:off x="240" y="3852"/>
              <a:ext cx="2676" cy="5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411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0525" y="5794375"/>
          <a:ext cx="431323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Document" r:id="rId5" imgW="5570723" imgH="795044" progId="Word.Document.8">
                  <p:embed/>
                </p:oleObj>
              </mc:Choice>
              <mc:Fallback>
                <p:oleObj name="Document" r:id="rId5" imgW="5570723" imgH="795044" progId="Word.Document.8">
                  <p:embed/>
                  <p:pic>
                    <p:nvPicPr>
                      <p:cNvPr id="17411" name="Object 1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843" b="11411"/>
                      <a:stretch>
                        <a:fillRect/>
                      </a:stretch>
                    </p:blipFill>
                    <p:spPr bwMode="auto">
                      <a:xfrm>
                        <a:off x="390525" y="5794375"/>
                        <a:ext cx="4313238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6" name="Group 11"/>
          <p:cNvGrpSpPr>
            <a:grpSpLocks/>
          </p:cNvGrpSpPr>
          <p:nvPr/>
        </p:nvGrpSpPr>
        <p:grpSpPr bwMode="auto">
          <a:xfrm>
            <a:off x="838200" y="2819400"/>
            <a:ext cx="7943850" cy="1657350"/>
            <a:chOff x="528" y="1872"/>
            <a:chExt cx="5004" cy="1044"/>
          </a:xfrm>
        </p:grpSpPr>
        <p:sp>
          <p:nvSpPr>
            <p:cNvPr id="17421" name="Rectangle 12"/>
            <p:cNvSpPr>
              <a:spLocks noChangeArrowheads="1"/>
            </p:cNvSpPr>
            <p:nvPr/>
          </p:nvSpPr>
          <p:spPr bwMode="auto">
            <a:xfrm>
              <a:off x="528" y="1872"/>
              <a:ext cx="5004" cy="18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Rectangle 13"/>
            <p:cNvSpPr>
              <a:spLocks noChangeArrowheads="1"/>
            </p:cNvSpPr>
            <p:nvPr/>
          </p:nvSpPr>
          <p:spPr bwMode="auto">
            <a:xfrm>
              <a:off x="528" y="2064"/>
              <a:ext cx="5004" cy="8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412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2971800"/>
          <a:ext cx="788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cument" r:id="rId7" imgW="5592344" imgH="1109395" progId="Word.Document.8">
                  <p:embed/>
                </p:oleObj>
              </mc:Choice>
              <mc:Fallback>
                <p:oleObj name="Document" r:id="rId7" imgW="5592344" imgH="1109395" progId="Word.Document.8">
                  <p:embed/>
                  <p:pic>
                    <p:nvPicPr>
                      <p:cNvPr id="17412" name="Object 1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142" b="8466"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7886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871538" y="21399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395288" y="49593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17419" name="Line 24"/>
          <p:cNvSpPr>
            <a:spLocks noChangeShapeType="1"/>
          </p:cNvSpPr>
          <p:nvPr/>
        </p:nvSpPr>
        <p:spPr bwMode="auto">
          <a:xfrm flipH="1">
            <a:off x="2362200" y="3429000"/>
            <a:ext cx="502920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>
            <a:spAutoFit/>
          </a:bodyPr>
          <a:lstStyle/>
          <a:p>
            <a:endParaRPr lang="en-US"/>
          </a:p>
        </p:txBody>
      </p:sp>
      <p:sp>
        <p:nvSpPr>
          <p:cNvPr id="17420" name="Line 26"/>
          <p:cNvSpPr>
            <a:spLocks noChangeShapeType="1"/>
          </p:cNvSpPr>
          <p:nvPr/>
        </p:nvSpPr>
        <p:spPr bwMode="auto">
          <a:xfrm>
            <a:off x="8305800" y="3581400"/>
            <a:ext cx="45720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2"/>
            </a:prstShdw>
          </a:effectLst>
        </p:spPr>
        <p:txBody>
          <a:bodyPr lIns="90480" tIns="44446" rIns="90480" bIns="44446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415925"/>
            <a:ext cx="960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PEMBAYARAN ASURANSI</a:t>
            </a:r>
          </a:p>
        </p:txBody>
      </p:sp>
      <p:grpSp>
        <p:nvGrpSpPr>
          <p:cNvPr id="57347" name="Group 21"/>
          <p:cNvGrpSpPr>
            <a:grpSpLocks/>
          </p:cNvGrpSpPr>
          <p:nvPr/>
        </p:nvGrpSpPr>
        <p:grpSpPr bwMode="auto">
          <a:xfrm>
            <a:off x="533400" y="1828800"/>
            <a:ext cx="8780463" cy="5067300"/>
            <a:chOff x="268" y="1216"/>
            <a:chExt cx="5532" cy="3192"/>
          </a:xfrm>
        </p:grpSpPr>
        <p:grpSp>
          <p:nvGrpSpPr>
            <p:cNvPr id="57348" name="Group 5"/>
            <p:cNvGrpSpPr>
              <a:grpSpLocks/>
            </p:cNvGrpSpPr>
            <p:nvPr/>
          </p:nvGrpSpPr>
          <p:grpSpPr bwMode="auto">
            <a:xfrm>
              <a:off x="1936" y="1960"/>
              <a:ext cx="3864" cy="1756"/>
              <a:chOff x="1936" y="1960"/>
              <a:chExt cx="3864" cy="1756"/>
            </a:xfrm>
          </p:grpSpPr>
          <p:sp>
            <p:nvSpPr>
              <p:cNvPr id="57364" name="Rectangle 3"/>
              <p:cNvSpPr>
                <a:spLocks noChangeArrowheads="1"/>
              </p:cNvSpPr>
              <p:nvPr/>
            </p:nvSpPr>
            <p:spPr bwMode="auto">
              <a:xfrm>
                <a:off x="1936" y="1960"/>
                <a:ext cx="3832" cy="17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5" name="Rectangle 4"/>
              <p:cNvSpPr>
                <a:spLocks noChangeArrowheads="1"/>
              </p:cNvSpPr>
              <p:nvPr/>
            </p:nvSpPr>
            <p:spPr bwMode="auto">
              <a:xfrm>
                <a:off x="1996" y="2032"/>
                <a:ext cx="3804" cy="160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-Aset Asuransi Dibayar dimuka akan naik sebesar $600 </a:t>
                </a:r>
              </a:p>
              <a:p>
                <a:pPr eaLnBrk="0" hangingPunct="0"/>
                <a:endParaRPr lang="en-US" sz="1600" b="1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-Pembayaran dilakukan utk jk wkt yg melampui bulan berjalan</a:t>
                </a:r>
              </a:p>
              <a:p>
                <a:pPr eaLnBrk="0" hangingPunct="0"/>
                <a:endParaRPr lang="en-US" sz="1600" b="1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-Aset Cash akan turun sebesar $600.</a:t>
                </a:r>
              </a:p>
              <a:p>
                <a:pPr eaLnBrk="0" hangingPunct="0"/>
                <a:endParaRPr lang="en-US" sz="1600" b="1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-Pembayaran beban yg akan memberikan manfaat utk jk wkt lebih dari satu periode akuntansi akan diidentifikasi sbg beban dibayar dimuka atau pembayaran dimuka</a:t>
                </a:r>
              </a:p>
              <a:p>
                <a:pPr eaLnBrk="0" hangingPunct="0"/>
                <a:endParaRPr lang="en-US" sz="1600" b="1">
                  <a:latin typeface="Times New Roman" pitchFamily="18" charset="0"/>
                </a:endParaRPr>
              </a:p>
            </p:txBody>
          </p:sp>
        </p:grpSp>
        <p:grpSp>
          <p:nvGrpSpPr>
            <p:cNvPr id="57349" name="Group 8"/>
            <p:cNvGrpSpPr>
              <a:grpSpLocks/>
            </p:cNvGrpSpPr>
            <p:nvPr/>
          </p:nvGrpSpPr>
          <p:grpSpPr bwMode="auto">
            <a:xfrm>
              <a:off x="268" y="1216"/>
              <a:ext cx="1516" cy="628"/>
              <a:chOff x="268" y="1216"/>
              <a:chExt cx="1516" cy="628"/>
            </a:xfrm>
          </p:grpSpPr>
          <p:sp>
            <p:nvSpPr>
              <p:cNvPr id="57362" name="Rectangle 6"/>
              <p:cNvSpPr>
                <a:spLocks noChangeArrowheads="1"/>
              </p:cNvSpPr>
              <p:nvPr/>
            </p:nvSpPr>
            <p:spPr bwMode="auto">
              <a:xfrm>
                <a:off x="268" y="1216"/>
                <a:ext cx="1516" cy="628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3" name="Rectangle 7"/>
              <p:cNvSpPr>
                <a:spLocks noChangeArrowheads="1"/>
              </p:cNvSpPr>
              <p:nvPr/>
            </p:nvSpPr>
            <p:spPr bwMode="auto">
              <a:xfrm>
                <a:off x="561" y="1387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57350" name="Group 11"/>
            <p:cNvGrpSpPr>
              <a:grpSpLocks/>
            </p:cNvGrpSpPr>
            <p:nvPr/>
          </p:nvGrpSpPr>
          <p:grpSpPr bwMode="auto">
            <a:xfrm>
              <a:off x="1936" y="1216"/>
              <a:ext cx="3832" cy="716"/>
              <a:chOff x="1936" y="1216"/>
              <a:chExt cx="3832" cy="716"/>
            </a:xfrm>
          </p:grpSpPr>
          <p:sp>
            <p:nvSpPr>
              <p:cNvPr id="57360" name="Rectangle 9"/>
              <p:cNvSpPr>
                <a:spLocks noChangeArrowheads="1"/>
              </p:cNvSpPr>
              <p:nvPr/>
            </p:nvSpPr>
            <p:spPr bwMode="auto">
              <a:xfrm>
                <a:off x="1936" y="1216"/>
                <a:ext cx="3832" cy="628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1" name="Rectangle 10"/>
              <p:cNvSpPr>
                <a:spLocks noChangeArrowheads="1"/>
              </p:cNvSpPr>
              <p:nvPr/>
            </p:nvSpPr>
            <p:spPr bwMode="auto">
              <a:xfrm>
                <a:off x="2003" y="1294"/>
                <a:ext cx="3672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4, membayar $600 untuk polis asuransi satu tahun yg akan jatuh tempo tahun depan pada tgl 30 September</a:t>
                </a:r>
              </a:p>
            </p:txBody>
          </p:sp>
        </p:grpSp>
        <p:grpSp>
          <p:nvGrpSpPr>
            <p:cNvPr id="57351" name="Group 14"/>
            <p:cNvGrpSpPr>
              <a:grpSpLocks/>
            </p:cNvGrpSpPr>
            <p:nvPr/>
          </p:nvGrpSpPr>
          <p:grpSpPr bwMode="auto">
            <a:xfrm>
              <a:off x="268" y="3832"/>
              <a:ext cx="1516" cy="568"/>
              <a:chOff x="268" y="3832"/>
              <a:chExt cx="1516" cy="568"/>
            </a:xfrm>
          </p:grpSpPr>
          <p:sp>
            <p:nvSpPr>
              <p:cNvPr id="57358" name="Rectangle 12"/>
              <p:cNvSpPr>
                <a:spLocks noChangeArrowheads="1"/>
              </p:cNvSpPr>
              <p:nvPr/>
            </p:nvSpPr>
            <p:spPr bwMode="auto">
              <a:xfrm>
                <a:off x="268" y="3832"/>
                <a:ext cx="1516" cy="568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9" name="Rectangle 13"/>
              <p:cNvSpPr>
                <a:spLocks noChangeArrowheads="1"/>
              </p:cNvSpPr>
              <p:nvPr/>
            </p:nvSpPr>
            <p:spPr bwMode="auto">
              <a:xfrm>
                <a:off x="452" y="3852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57352" name="Group 17"/>
            <p:cNvGrpSpPr>
              <a:grpSpLocks/>
            </p:cNvGrpSpPr>
            <p:nvPr/>
          </p:nvGrpSpPr>
          <p:grpSpPr bwMode="auto">
            <a:xfrm>
              <a:off x="1948" y="3832"/>
              <a:ext cx="3832" cy="576"/>
              <a:chOff x="1948" y="3832"/>
              <a:chExt cx="3832" cy="576"/>
            </a:xfrm>
          </p:grpSpPr>
          <p:sp>
            <p:nvSpPr>
              <p:cNvPr id="57356" name="Rectangle 15"/>
              <p:cNvSpPr>
                <a:spLocks noChangeArrowheads="1"/>
              </p:cNvSpPr>
              <p:nvPr/>
            </p:nvSpPr>
            <p:spPr bwMode="auto">
              <a:xfrm>
                <a:off x="1948" y="3832"/>
                <a:ext cx="3832" cy="568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7" name="Rectangle 16"/>
              <p:cNvSpPr>
                <a:spLocks noChangeArrowheads="1"/>
              </p:cNvSpPr>
              <p:nvPr/>
            </p:nvSpPr>
            <p:spPr bwMode="auto">
              <a:xfrm>
                <a:off x="2015" y="3886"/>
                <a:ext cx="3468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Debit menyebabkan kenaikan aset:  debit asuransi dibayar dimuka (Prepaid Insurance) </a:t>
                </a:r>
                <a:r>
                  <a:rPr lang="en-US" sz="1600" b="1">
                    <a:solidFill>
                      <a:srgbClr val="114FFB"/>
                    </a:solidFill>
                    <a:latin typeface="Times New Roman" pitchFamily="18" charset="0"/>
                  </a:rPr>
                  <a:t>$600</a:t>
                </a:r>
                <a:r>
                  <a:rPr lang="en-US" sz="1600" b="1">
                    <a:latin typeface="Times New Roman" pitchFamily="18" charset="0"/>
                  </a:rPr>
                  <a:t>.  Kredit menyebabkan penurunan aset:  kredit Cash </a:t>
                </a:r>
                <a:r>
                  <a:rPr lang="en-US" sz="1600" b="1">
                    <a:solidFill>
                      <a:schemeClr val="hlink"/>
                    </a:solidFill>
                    <a:latin typeface="Times New Roman" pitchFamily="18" charset="0"/>
                  </a:rPr>
                  <a:t>$600</a:t>
                </a:r>
                <a:r>
                  <a:rPr lang="en-US" sz="1600" b="1">
                    <a:latin typeface="Times New Roman" pitchFamily="18" charset="0"/>
                  </a:rPr>
                  <a:t>.</a:t>
                </a:r>
              </a:p>
            </p:txBody>
          </p:sp>
        </p:grpSp>
        <p:grpSp>
          <p:nvGrpSpPr>
            <p:cNvPr id="57353" name="Group 20"/>
            <p:cNvGrpSpPr>
              <a:grpSpLocks/>
            </p:cNvGrpSpPr>
            <p:nvPr/>
          </p:nvGrpSpPr>
          <p:grpSpPr bwMode="auto">
            <a:xfrm>
              <a:off x="268" y="1960"/>
              <a:ext cx="1516" cy="1756"/>
              <a:chOff x="268" y="1960"/>
              <a:chExt cx="1516" cy="1756"/>
            </a:xfrm>
          </p:grpSpPr>
          <p:sp>
            <p:nvSpPr>
              <p:cNvPr id="57354" name="Rectangle 18"/>
              <p:cNvSpPr>
                <a:spLocks noChangeArrowheads="1"/>
              </p:cNvSpPr>
              <p:nvPr/>
            </p:nvSpPr>
            <p:spPr bwMode="auto">
              <a:xfrm>
                <a:off x="268" y="1960"/>
                <a:ext cx="1516" cy="17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5" name="Rectangle 19"/>
              <p:cNvSpPr>
                <a:spLocks noChangeArrowheads="1"/>
              </p:cNvSpPr>
              <p:nvPr/>
            </p:nvSpPr>
            <p:spPr bwMode="auto">
              <a:xfrm>
                <a:off x="382" y="2594"/>
                <a:ext cx="1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85838" y="415925"/>
            <a:ext cx="76104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PEMBAYARAN ASURANSI</a:t>
            </a:r>
          </a:p>
        </p:txBody>
      </p:sp>
      <p:grpSp>
        <p:nvGrpSpPr>
          <p:cNvPr id="18439" name="Group 5"/>
          <p:cNvGrpSpPr>
            <a:grpSpLocks/>
          </p:cNvGrpSpPr>
          <p:nvPr/>
        </p:nvGrpSpPr>
        <p:grpSpPr bwMode="auto">
          <a:xfrm>
            <a:off x="4972050" y="5791200"/>
            <a:ext cx="4267200" cy="933450"/>
            <a:chOff x="3132" y="3648"/>
            <a:chExt cx="2688" cy="588"/>
          </a:xfrm>
        </p:grpSpPr>
        <p:sp>
          <p:nvSpPr>
            <p:cNvPr id="18454" name="Rectangle 3"/>
            <p:cNvSpPr>
              <a:spLocks noChangeArrowheads="1"/>
            </p:cNvSpPr>
            <p:nvPr/>
          </p:nvSpPr>
          <p:spPr bwMode="auto">
            <a:xfrm>
              <a:off x="3132" y="3648"/>
              <a:ext cx="2688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3132" y="3852"/>
              <a:ext cx="2688" cy="3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56175" y="5784850"/>
          <a:ext cx="4144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Document" r:id="rId3" imgW="4048920" imgH="866160" progId="Word.Document.8">
                  <p:embed/>
                </p:oleObj>
              </mc:Choice>
              <mc:Fallback>
                <p:oleObj name="Document" r:id="rId3" imgW="4048920" imgH="866160" progId="Word.Document.8">
                  <p:embed/>
                  <p:pic>
                    <p:nvPicPr>
                      <p:cNvPr id="1843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1546" b="79846"/>
                      <a:stretch>
                        <a:fillRect/>
                      </a:stretch>
                    </p:blipFill>
                    <p:spPr bwMode="auto">
                      <a:xfrm>
                        <a:off x="4956175" y="5784850"/>
                        <a:ext cx="4144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381000" y="5791200"/>
            <a:ext cx="4267200" cy="1219200"/>
            <a:chOff x="240" y="3648"/>
            <a:chExt cx="2676" cy="768"/>
          </a:xfrm>
        </p:grpSpPr>
        <p:sp>
          <p:nvSpPr>
            <p:cNvPr id="18452" name="Rectangle 8"/>
            <p:cNvSpPr>
              <a:spLocks noChangeArrowheads="1"/>
            </p:cNvSpPr>
            <p:nvPr/>
          </p:nvSpPr>
          <p:spPr bwMode="auto">
            <a:xfrm>
              <a:off x="240" y="3648"/>
              <a:ext cx="2676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Rectangle 9"/>
            <p:cNvSpPr>
              <a:spLocks noChangeArrowheads="1"/>
            </p:cNvSpPr>
            <p:nvPr/>
          </p:nvSpPr>
          <p:spPr bwMode="auto">
            <a:xfrm>
              <a:off x="240" y="3852"/>
              <a:ext cx="2676" cy="56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5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7350" y="5784850"/>
          <a:ext cx="42608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Document" r:id="rId5" imgW="11049120" imgH="1521360" progId="Word.Document.8">
                  <p:embed/>
                </p:oleObj>
              </mc:Choice>
              <mc:Fallback>
                <p:oleObj name="Document" r:id="rId5" imgW="11049120" imgH="1521360" progId="Word.Document.8">
                  <p:embed/>
                  <p:pic>
                    <p:nvPicPr>
                      <p:cNvPr id="18435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0429" b="56984"/>
                      <a:stretch>
                        <a:fillRect/>
                      </a:stretch>
                    </p:blipFill>
                    <p:spPr bwMode="auto">
                      <a:xfrm>
                        <a:off x="387350" y="5784850"/>
                        <a:ext cx="426085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1" name="Group 15"/>
          <p:cNvGrpSpPr>
            <a:grpSpLocks/>
          </p:cNvGrpSpPr>
          <p:nvPr/>
        </p:nvGrpSpPr>
        <p:grpSpPr bwMode="auto">
          <a:xfrm>
            <a:off x="838200" y="2971800"/>
            <a:ext cx="7943850" cy="1657350"/>
            <a:chOff x="528" y="1872"/>
            <a:chExt cx="5004" cy="1044"/>
          </a:xfrm>
        </p:grpSpPr>
        <p:sp>
          <p:nvSpPr>
            <p:cNvPr id="18450" name="Rectangle 13"/>
            <p:cNvSpPr>
              <a:spLocks noChangeArrowheads="1"/>
            </p:cNvSpPr>
            <p:nvPr/>
          </p:nvSpPr>
          <p:spPr bwMode="auto">
            <a:xfrm>
              <a:off x="528" y="1872"/>
              <a:ext cx="5004" cy="18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4"/>
            <p:cNvSpPr>
              <a:spLocks noChangeArrowheads="1"/>
            </p:cNvSpPr>
            <p:nvPr/>
          </p:nvSpPr>
          <p:spPr bwMode="auto">
            <a:xfrm>
              <a:off x="528" y="2064"/>
              <a:ext cx="5004" cy="8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6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47725" y="2981325"/>
          <a:ext cx="7991475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Document" r:id="rId7" imgW="5583335" imgH="1109395" progId="Word.Document.8">
                  <p:embed/>
                </p:oleObj>
              </mc:Choice>
              <mc:Fallback>
                <p:oleObj name="Document" r:id="rId7" imgW="5583335" imgH="1109395" progId="Word.Document.8">
                  <p:embed/>
                  <p:pic>
                    <p:nvPicPr>
                      <p:cNvPr id="18436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447" b="9145"/>
                      <a:stretch>
                        <a:fillRect/>
                      </a:stretch>
                    </p:blipFill>
                    <p:spPr bwMode="auto">
                      <a:xfrm>
                        <a:off x="847725" y="2981325"/>
                        <a:ext cx="7991475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871538" y="21399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95288" y="49593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18444" name="Oval 21"/>
          <p:cNvSpPr>
            <a:spLocks noChangeArrowheads="1"/>
          </p:cNvSpPr>
          <p:nvPr/>
        </p:nvSpPr>
        <p:spPr bwMode="auto">
          <a:xfrm>
            <a:off x="8026400" y="3454400"/>
            <a:ext cx="920750" cy="446088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22"/>
          <p:cNvSpPr>
            <a:spLocks noChangeArrowheads="1"/>
          </p:cNvSpPr>
          <p:nvPr/>
        </p:nvSpPr>
        <p:spPr bwMode="auto">
          <a:xfrm>
            <a:off x="3835400" y="6350000"/>
            <a:ext cx="920750" cy="446088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H="1">
            <a:off x="4743450" y="3905250"/>
            <a:ext cx="3790950" cy="2667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Oval 25"/>
          <p:cNvSpPr>
            <a:spLocks noChangeArrowheads="1"/>
          </p:cNvSpPr>
          <p:nvPr/>
        </p:nvSpPr>
        <p:spPr bwMode="auto">
          <a:xfrm>
            <a:off x="7073900" y="3189288"/>
            <a:ext cx="920750" cy="442912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26"/>
          <p:cNvSpPr>
            <a:spLocks noChangeArrowheads="1"/>
          </p:cNvSpPr>
          <p:nvPr/>
        </p:nvSpPr>
        <p:spPr bwMode="auto">
          <a:xfrm>
            <a:off x="6292850" y="6045200"/>
            <a:ext cx="920750" cy="446088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27"/>
          <p:cNvSpPr>
            <a:spLocks noChangeShapeType="1"/>
          </p:cNvSpPr>
          <p:nvPr/>
        </p:nvSpPr>
        <p:spPr bwMode="auto">
          <a:xfrm flipH="1">
            <a:off x="6819900" y="3638550"/>
            <a:ext cx="590550" cy="2400300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37" name="Object 30"/>
          <p:cNvGraphicFramePr>
            <a:graphicFrameLocks noChangeAspect="1"/>
          </p:cNvGraphicFramePr>
          <p:nvPr/>
        </p:nvGraphicFramePr>
        <p:xfrm>
          <a:off x="4953000" y="5791200"/>
          <a:ext cx="10744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9" imgW="5574600" imgH="612720" progId="Word.Document.8">
                  <p:embed/>
                </p:oleObj>
              </mc:Choice>
              <mc:Fallback>
                <p:oleObj name="Document" r:id="rId9" imgW="5574600" imgH="612720" progId="Word.Document.8">
                  <p:embed/>
                  <p:pic>
                    <p:nvPicPr>
                      <p:cNvPr id="1843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791200"/>
                        <a:ext cx="10744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52488" y="415925"/>
            <a:ext cx="7896225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PEMBELIAN PERLENGKAPAN SECARA KREDIT</a:t>
            </a:r>
          </a:p>
        </p:txBody>
      </p:sp>
      <p:grpSp>
        <p:nvGrpSpPr>
          <p:cNvPr id="58371" name="Group 21"/>
          <p:cNvGrpSpPr>
            <a:grpSpLocks/>
          </p:cNvGrpSpPr>
          <p:nvPr/>
        </p:nvGrpSpPr>
        <p:grpSpPr bwMode="auto">
          <a:xfrm>
            <a:off x="609600" y="2133600"/>
            <a:ext cx="8750300" cy="4521200"/>
            <a:chOff x="268" y="1360"/>
            <a:chExt cx="5512" cy="2848"/>
          </a:xfrm>
        </p:grpSpPr>
        <p:grpSp>
          <p:nvGrpSpPr>
            <p:cNvPr id="58372" name="Group 5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58388" name="Rectangle 3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9" name="Rectangle 4"/>
              <p:cNvSpPr>
                <a:spLocks noChangeArrowheads="1"/>
              </p:cNvSpPr>
              <p:nvPr/>
            </p:nvSpPr>
            <p:spPr bwMode="auto">
              <a:xfrm>
                <a:off x="382" y="2462"/>
                <a:ext cx="1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58373" name="Group 8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58386" name="Rectangle 6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7" name="Rectangle 7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58374" name="Group 11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58384" name="Rectangle 9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5" name="Rectangle 10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58375" name="Group 14"/>
            <p:cNvGrpSpPr>
              <a:grpSpLocks/>
            </p:cNvGrpSpPr>
            <p:nvPr/>
          </p:nvGrpSpPr>
          <p:grpSpPr bwMode="auto">
            <a:xfrm>
              <a:off x="1936" y="1360"/>
              <a:ext cx="3832" cy="856"/>
              <a:chOff x="1936" y="1360"/>
              <a:chExt cx="3832" cy="856"/>
            </a:xfrm>
          </p:grpSpPr>
          <p:sp>
            <p:nvSpPr>
              <p:cNvPr id="58382" name="Rectangle 12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3" name="Rectangle 13"/>
              <p:cNvSpPr>
                <a:spLocks noChangeArrowheads="1"/>
              </p:cNvSpPr>
              <p:nvPr/>
            </p:nvSpPr>
            <p:spPr bwMode="auto">
              <a:xfrm>
                <a:off x="2003" y="1474"/>
                <a:ext cx="3636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5, membeli pasokan bahan baku iklan utk 3 bulan secara kredit dari Aero Supply seharga $2,500</a:t>
                </a:r>
              </a:p>
            </p:txBody>
          </p:sp>
        </p:grpSp>
        <p:grpSp>
          <p:nvGrpSpPr>
            <p:cNvPr id="58376" name="Group 17"/>
            <p:cNvGrpSpPr>
              <a:grpSpLocks/>
            </p:cNvGrpSpPr>
            <p:nvPr/>
          </p:nvGrpSpPr>
          <p:grpSpPr bwMode="auto">
            <a:xfrm>
              <a:off x="1936" y="2356"/>
              <a:ext cx="3832" cy="856"/>
              <a:chOff x="1936" y="2356"/>
              <a:chExt cx="3832" cy="856"/>
            </a:xfrm>
          </p:grpSpPr>
          <p:sp>
            <p:nvSpPr>
              <p:cNvPr id="58380" name="Rectangle 15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1" name="Rectangle 16"/>
              <p:cNvSpPr>
                <a:spLocks noChangeArrowheads="1"/>
              </p:cNvSpPr>
              <p:nvPr/>
            </p:nvSpPr>
            <p:spPr bwMode="auto">
              <a:xfrm>
                <a:off x="2003" y="2566"/>
                <a:ext cx="3636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Aset perlengkapan iklan akan naik sebesar $2,500; Liabilitas, account payable akan naik sebesar $2,500.</a:t>
                </a:r>
              </a:p>
            </p:txBody>
          </p:sp>
        </p:grpSp>
        <p:grpSp>
          <p:nvGrpSpPr>
            <p:cNvPr id="58377" name="Group 20"/>
            <p:cNvGrpSpPr>
              <a:grpSpLocks/>
            </p:cNvGrpSpPr>
            <p:nvPr/>
          </p:nvGrpSpPr>
          <p:grpSpPr bwMode="auto">
            <a:xfrm>
              <a:off x="1948" y="3352"/>
              <a:ext cx="3832" cy="856"/>
              <a:chOff x="1948" y="3352"/>
              <a:chExt cx="3832" cy="856"/>
            </a:xfrm>
          </p:grpSpPr>
          <p:sp>
            <p:nvSpPr>
              <p:cNvPr id="58378" name="Rectangle 18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9" name="Rectangle 19"/>
              <p:cNvSpPr>
                <a:spLocks noChangeArrowheads="1"/>
              </p:cNvSpPr>
              <p:nvPr/>
            </p:nvSpPr>
            <p:spPr bwMode="auto">
              <a:xfrm>
                <a:off x="2015" y="3466"/>
                <a:ext cx="3600" cy="6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 menyebabkan kenaikan aset:  debit perlengkapan iklan </a:t>
                </a:r>
                <a:r>
                  <a:rPr lang="en-US" sz="2000" b="1">
                    <a:solidFill>
                      <a:srgbClr val="114FFB"/>
                    </a:solidFill>
                    <a:latin typeface="Times New Roman" pitchFamily="18" charset="0"/>
                  </a:rPr>
                  <a:t>$2,500</a:t>
                </a:r>
                <a:r>
                  <a:rPr lang="en-US" sz="2000" b="1">
                    <a:latin typeface="Times New Roman" pitchFamily="18" charset="0"/>
                  </a:rPr>
                  <a:t>.  Kredits menaikan liabilitas:  kredit Accounts Payable </a:t>
                </a:r>
                <a:r>
                  <a:rPr lang="en-US" sz="2000" b="1">
                    <a:solidFill>
                      <a:schemeClr val="hlink"/>
                    </a:solidFill>
                    <a:latin typeface="Times New Roman" pitchFamily="18" charset="0"/>
                  </a:rPr>
                  <a:t>$2,500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852488" y="415925"/>
            <a:ext cx="7896225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PEMBELIAN PERLENGKAPAN SECARA KREDIT</a:t>
            </a: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4972050" y="5791200"/>
            <a:ext cx="4267200" cy="933450"/>
            <a:chOff x="3132" y="3648"/>
            <a:chExt cx="2688" cy="588"/>
          </a:xfrm>
        </p:grpSpPr>
        <p:sp>
          <p:nvSpPr>
            <p:cNvPr id="19477" name="Rectangle 3"/>
            <p:cNvSpPr>
              <a:spLocks noChangeArrowheads="1"/>
            </p:cNvSpPr>
            <p:nvPr/>
          </p:nvSpPr>
          <p:spPr bwMode="auto">
            <a:xfrm>
              <a:off x="3132" y="3648"/>
              <a:ext cx="2688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ectangle 4"/>
            <p:cNvSpPr>
              <a:spLocks noChangeArrowheads="1"/>
            </p:cNvSpPr>
            <p:nvPr/>
          </p:nvSpPr>
          <p:spPr bwMode="auto">
            <a:xfrm>
              <a:off x="3132" y="3852"/>
              <a:ext cx="2688" cy="3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5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62525" y="5791200"/>
          <a:ext cx="4351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3" imgW="5572800" imgH="645120" progId="Word.Document.8">
                  <p:embed/>
                </p:oleObj>
              </mc:Choice>
              <mc:Fallback>
                <p:oleObj name="Document" r:id="rId3" imgW="5572800" imgH="645120" progId="Word.Document.8">
                  <p:embed/>
                  <p:pic>
                    <p:nvPicPr>
                      <p:cNvPr id="1945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771" b="18816"/>
                      <a:stretch>
                        <a:fillRect/>
                      </a:stretch>
                    </p:blipFill>
                    <p:spPr bwMode="auto">
                      <a:xfrm>
                        <a:off x="4962525" y="5791200"/>
                        <a:ext cx="43513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3" name="Group 10"/>
          <p:cNvGrpSpPr>
            <a:grpSpLocks/>
          </p:cNvGrpSpPr>
          <p:nvPr/>
        </p:nvGrpSpPr>
        <p:grpSpPr bwMode="auto">
          <a:xfrm>
            <a:off x="381000" y="5791200"/>
            <a:ext cx="4248150" cy="933450"/>
            <a:chOff x="240" y="3648"/>
            <a:chExt cx="2676" cy="588"/>
          </a:xfrm>
        </p:grpSpPr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>
              <a:off x="240" y="3648"/>
              <a:ext cx="2676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9"/>
            <p:cNvSpPr>
              <a:spLocks noChangeArrowheads="1"/>
            </p:cNvSpPr>
            <p:nvPr/>
          </p:nvSpPr>
          <p:spPr bwMode="auto">
            <a:xfrm>
              <a:off x="240" y="3852"/>
              <a:ext cx="2676" cy="3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59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0525" y="5791200"/>
          <a:ext cx="43322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Document" r:id="rId5" imgW="5572800" imgH="645120" progId="Word.Document.8">
                  <p:embed/>
                </p:oleObj>
              </mc:Choice>
              <mc:Fallback>
                <p:oleObj name="Document" r:id="rId5" imgW="5572800" imgH="645120" progId="Word.Document.8">
                  <p:embed/>
                  <p:pic>
                    <p:nvPicPr>
                      <p:cNvPr id="19459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837" b="18076"/>
                      <a:stretch>
                        <a:fillRect/>
                      </a:stretch>
                    </p:blipFill>
                    <p:spPr bwMode="auto">
                      <a:xfrm>
                        <a:off x="390525" y="5791200"/>
                        <a:ext cx="433228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4" name="Group 15"/>
          <p:cNvGrpSpPr>
            <a:grpSpLocks/>
          </p:cNvGrpSpPr>
          <p:nvPr/>
        </p:nvGrpSpPr>
        <p:grpSpPr bwMode="auto">
          <a:xfrm>
            <a:off x="838200" y="2971800"/>
            <a:ext cx="7943850" cy="1657350"/>
            <a:chOff x="528" y="1872"/>
            <a:chExt cx="5004" cy="1044"/>
          </a:xfrm>
        </p:grpSpPr>
        <p:sp>
          <p:nvSpPr>
            <p:cNvPr id="19473" name="Rectangle 13"/>
            <p:cNvSpPr>
              <a:spLocks noChangeArrowheads="1"/>
            </p:cNvSpPr>
            <p:nvPr/>
          </p:nvSpPr>
          <p:spPr bwMode="auto">
            <a:xfrm>
              <a:off x="528" y="1872"/>
              <a:ext cx="5004" cy="18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Rectangle 14"/>
            <p:cNvSpPr>
              <a:spLocks noChangeArrowheads="1"/>
            </p:cNvSpPr>
            <p:nvPr/>
          </p:nvSpPr>
          <p:spPr bwMode="auto">
            <a:xfrm>
              <a:off x="528" y="2064"/>
              <a:ext cx="5004" cy="85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60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47725" y="2981325"/>
          <a:ext cx="802957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7" imgW="5583335" imgH="1109395" progId="Word.Document.8">
                  <p:embed/>
                </p:oleObj>
              </mc:Choice>
              <mc:Fallback>
                <p:oleObj name="Document" r:id="rId7" imgW="5583335" imgH="1109395" progId="Word.Document.8">
                  <p:embed/>
                  <p:pic>
                    <p:nvPicPr>
                      <p:cNvPr id="19460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029" b="9702"/>
                      <a:stretch>
                        <a:fillRect/>
                      </a:stretch>
                    </p:blipFill>
                    <p:spPr bwMode="auto">
                      <a:xfrm>
                        <a:off x="847725" y="2981325"/>
                        <a:ext cx="8029575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871538" y="21399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395288" y="49593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19467" name="Oval 21"/>
          <p:cNvSpPr>
            <a:spLocks noChangeArrowheads="1"/>
          </p:cNvSpPr>
          <p:nvPr/>
        </p:nvSpPr>
        <p:spPr bwMode="auto">
          <a:xfrm>
            <a:off x="7931150" y="3454400"/>
            <a:ext cx="919163" cy="446088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22"/>
          <p:cNvSpPr>
            <a:spLocks noChangeArrowheads="1"/>
          </p:cNvSpPr>
          <p:nvPr/>
        </p:nvSpPr>
        <p:spPr bwMode="auto">
          <a:xfrm>
            <a:off x="8331200" y="6064250"/>
            <a:ext cx="919163" cy="4445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23"/>
          <p:cNvSpPr>
            <a:spLocks noChangeShapeType="1"/>
          </p:cNvSpPr>
          <p:nvPr/>
        </p:nvSpPr>
        <p:spPr bwMode="auto">
          <a:xfrm>
            <a:off x="8420100" y="3925888"/>
            <a:ext cx="323850" cy="209391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Oval 25"/>
          <p:cNvSpPr>
            <a:spLocks noChangeArrowheads="1"/>
          </p:cNvSpPr>
          <p:nvPr/>
        </p:nvSpPr>
        <p:spPr bwMode="auto">
          <a:xfrm>
            <a:off x="6959600" y="3189288"/>
            <a:ext cx="920750" cy="442912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26"/>
          <p:cNvSpPr>
            <a:spLocks noChangeArrowheads="1"/>
          </p:cNvSpPr>
          <p:nvPr/>
        </p:nvSpPr>
        <p:spPr bwMode="auto">
          <a:xfrm>
            <a:off x="1625600" y="6045200"/>
            <a:ext cx="920750" cy="446088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27"/>
          <p:cNvSpPr>
            <a:spLocks noChangeShapeType="1"/>
          </p:cNvSpPr>
          <p:nvPr/>
        </p:nvSpPr>
        <p:spPr bwMode="auto">
          <a:xfrm flipH="1">
            <a:off x="2533650" y="3638550"/>
            <a:ext cx="4876800" cy="2628900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852488" y="415925"/>
            <a:ext cx="78962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PEREKRUTAN KARYAWAN</a:t>
            </a:r>
          </a:p>
        </p:txBody>
      </p:sp>
      <p:grpSp>
        <p:nvGrpSpPr>
          <p:cNvPr id="59395" name="Group 21"/>
          <p:cNvGrpSpPr>
            <a:grpSpLocks/>
          </p:cNvGrpSpPr>
          <p:nvPr/>
        </p:nvGrpSpPr>
        <p:grpSpPr bwMode="auto">
          <a:xfrm>
            <a:off x="425450" y="2057400"/>
            <a:ext cx="8750300" cy="4521200"/>
            <a:chOff x="268" y="1360"/>
            <a:chExt cx="5512" cy="2848"/>
          </a:xfrm>
        </p:grpSpPr>
        <p:grpSp>
          <p:nvGrpSpPr>
            <p:cNvPr id="59396" name="Group 5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59412" name="Rectangle 3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3" name="Rectangle 4"/>
              <p:cNvSpPr>
                <a:spLocks noChangeArrowheads="1"/>
              </p:cNvSpPr>
              <p:nvPr/>
            </p:nvSpPr>
            <p:spPr bwMode="auto">
              <a:xfrm>
                <a:off x="398" y="2462"/>
                <a:ext cx="1284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59397" name="Group 8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59410" name="Rectangle 6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1" name="Rectangle 7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59398" name="Group 11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59408" name="Rectangle 9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9" name="Rectangle 10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59399" name="Group 14"/>
            <p:cNvGrpSpPr>
              <a:grpSpLocks/>
            </p:cNvGrpSpPr>
            <p:nvPr/>
          </p:nvGrpSpPr>
          <p:grpSpPr bwMode="auto">
            <a:xfrm>
              <a:off x="1936" y="1360"/>
              <a:ext cx="3835" cy="856"/>
              <a:chOff x="1936" y="1360"/>
              <a:chExt cx="3835" cy="856"/>
            </a:xfrm>
          </p:grpSpPr>
          <p:sp>
            <p:nvSpPr>
              <p:cNvPr id="59406" name="Rectangle 12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7" name="Rectangle 13"/>
              <p:cNvSpPr>
                <a:spLocks noChangeArrowheads="1"/>
              </p:cNvSpPr>
              <p:nvPr/>
            </p:nvSpPr>
            <p:spPr bwMode="auto">
              <a:xfrm>
                <a:off x="2007" y="1378"/>
                <a:ext cx="3764" cy="8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October 9, merekrut empat orang karyawan utk mulai bekerja tgl 15 Oktober.  Masing2 karyawan akan menerima gaji mingguan sebesar $500 utk 5 hari kerja dalam seminggu, yang akan dibayarkan setiap 2 minggu, pembayaran pertama dilakukan pada tgl 26 Oktober</a:t>
                </a:r>
              </a:p>
            </p:txBody>
          </p:sp>
        </p:grpSp>
        <p:grpSp>
          <p:nvGrpSpPr>
            <p:cNvPr id="59400" name="Group 17"/>
            <p:cNvGrpSpPr>
              <a:grpSpLocks/>
            </p:cNvGrpSpPr>
            <p:nvPr/>
          </p:nvGrpSpPr>
          <p:grpSpPr bwMode="auto">
            <a:xfrm>
              <a:off x="1936" y="2356"/>
              <a:ext cx="3832" cy="856"/>
              <a:chOff x="1936" y="2356"/>
              <a:chExt cx="3832" cy="856"/>
            </a:xfrm>
          </p:grpSpPr>
          <p:sp>
            <p:nvSpPr>
              <p:cNvPr id="59404" name="Rectangle 15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5" name="Rectangle 16"/>
              <p:cNvSpPr>
                <a:spLocks noChangeArrowheads="1"/>
              </p:cNvSpPr>
              <p:nvPr/>
            </p:nvSpPr>
            <p:spPr bwMode="auto">
              <a:xfrm>
                <a:off x="2005" y="2374"/>
                <a:ext cx="3538" cy="832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Belum terjadi transaksi bisnis. Hanya terdapat perjanjian antara perusahaan dan karyawan utk melakukan transaksi bisnis yg akan dimulai tgl 15 oktober. </a:t>
                </a:r>
              </a:p>
            </p:txBody>
          </p:sp>
        </p:grpSp>
        <p:grpSp>
          <p:nvGrpSpPr>
            <p:cNvPr id="59401" name="Group 20"/>
            <p:cNvGrpSpPr>
              <a:grpSpLocks/>
            </p:cNvGrpSpPr>
            <p:nvPr/>
          </p:nvGrpSpPr>
          <p:grpSpPr bwMode="auto">
            <a:xfrm>
              <a:off x="1948" y="3352"/>
              <a:ext cx="3832" cy="856"/>
              <a:chOff x="1948" y="3352"/>
              <a:chExt cx="3832" cy="856"/>
            </a:xfrm>
          </p:grpSpPr>
          <p:sp>
            <p:nvSpPr>
              <p:cNvPr id="59402" name="Rectangle 18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3" name="Rectangle 19"/>
              <p:cNvSpPr>
                <a:spLocks noChangeArrowheads="1"/>
              </p:cNvSpPr>
              <p:nvPr/>
            </p:nvSpPr>
            <p:spPr bwMode="auto">
              <a:xfrm>
                <a:off x="2019" y="3562"/>
                <a:ext cx="3692" cy="4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Analisis debit kredit tidak dibutuhkan karena tidak ada ayat jurnal akuntansi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127375" y="3652838"/>
            <a:ext cx="571182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415925"/>
            <a:ext cx="8520113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PENARIKAN (DRAWING) OLEH PEMILIK</a:t>
            </a:r>
          </a:p>
        </p:txBody>
      </p:sp>
      <p:grpSp>
        <p:nvGrpSpPr>
          <p:cNvPr id="60420" name="Group 22"/>
          <p:cNvGrpSpPr>
            <a:grpSpLocks/>
          </p:cNvGrpSpPr>
          <p:nvPr/>
        </p:nvGrpSpPr>
        <p:grpSpPr bwMode="auto">
          <a:xfrm>
            <a:off x="425450" y="2057400"/>
            <a:ext cx="8750300" cy="4521200"/>
            <a:chOff x="268" y="1360"/>
            <a:chExt cx="5512" cy="2848"/>
          </a:xfrm>
        </p:grpSpPr>
        <p:grpSp>
          <p:nvGrpSpPr>
            <p:cNvPr id="60421" name="Group 6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60437" name="Rectangle 4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8" name="Rectangle 5"/>
              <p:cNvSpPr>
                <a:spLocks noChangeArrowheads="1"/>
              </p:cNvSpPr>
              <p:nvPr/>
            </p:nvSpPr>
            <p:spPr bwMode="auto">
              <a:xfrm>
                <a:off x="382" y="2462"/>
                <a:ext cx="1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60422" name="Group 9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60435" name="Rectangle 7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6" name="Rectangle 8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60423" name="Group 12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60433" name="Rectangle 10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Rectangle 11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60424" name="Group 15"/>
            <p:cNvGrpSpPr>
              <a:grpSpLocks/>
            </p:cNvGrpSpPr>
            <p:nvPr/>
          </p:nvGrpSpPr>
          <p:grpSpPr bwMode="auto">
            <a:xfrm>
              <a:off x="1936" y="1360"/>
              <a:ext cx="3832" cy="856"/>
              <a:chOff x="1936" y="1360"/>
              <a:chExt cx="3832" cy="856"/>
            </a:xfrm>
          </p:grpSpPr>
          <p:sp>
            <p:nvSpPr>
              <p:cNvPr id="60431" name="Rectangle 13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2" name="Rectangle 14"/>
              <p:cNvSpPr>
                <a:spLocks noChangeArrowheads="1"/>
              </p:cNvSpPr>
              <p:nvPr/>
            </p:nvSpPr>
            <p:spPr bwMode="auto">
              <a:xfrm>
                <a:off x="2003" y="1570"/>
                <a:ext cx="3432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20, C. R. Byrd menarik uang tunai sebesar $500 utk digunakan kepentingan pribadi.</a:t>
                </a:r>
              </a:p>
            </p:txBody>
          </p:sp>
        </p:grpSp>
        <p:grpSp>
          <p:nvGrpSpPr>
            <p:cNvPr id="60425" name="Group 18"/>
            <p:cNvGrpSpPr>
              <a:grpSpLocks/>
            </p:cNvGrpSpPr>
            <p:nvPr/>
          </p:nvGrpSpPr>
          <p:grpSpPr bwMode="auto">
            <a:xfrm>
              <a:off x="1936" y="2356"/>
              <a:ext cx="3832" cy="856"/>
              <a:chOff x="1936" y="2356"/>
              <a:chExt cx="3832" cy="856"/>
            </a:xfrm>
          </p:grpSpPr>
          <p:sp>
            <p:nvSpPr>
              <p:cNvPr id="60429" name="Rectangle 16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0" name="Rectangle 17"/>
              <p:cNvSpPr>
                <a:spLocks noChangeArrowheads="1"/>
              </p:cNvSpPr>
              <p:nvPr/>
            </p:nvSpPr>
            <p:spPr bwMode="auto">
              <a:xfrm>
                <a:off x="2016" y="2416"/>
                <a:ext cx="3648" cy="63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Akun ekuitas pemilik, penarikan C. R. Byrd, akan naik sebesar $500.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Aset kas akan turun sebesar $500.</a:t>
                </a:r>
              </a:p>
            </p:txBody>
          </p:sp>
        </p:grpSp>
        <p:grpSp>
          <p:nvGrpSpPr>
            <p:cNvPr id="60426" name="Group 21"/>
            <p:cNvGrpSpPr>
              <a:grpSpLocks/>
            </p:cNvGrpSpPr>
            <p:nvPr/>
          </p:nvGrpSpPr>
          <p:grpSpPr bwMode="auto">
            <a:xfrm>
              <a:off x="1948" y="3352"/>
              <a:ext cx="3832" cy="856"/>
              <a:chOff x="1948" y="3352"/>
              <a:chExt cx="3832" cy="856"/>
            </a:xfrm>
          </p:grpSpPr>
          <p:sp>
            <p:nvSpPr>
              <p:cNvPr id="60427" name="Rectangle 19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20"/>
              <p:cNvSpPr>
                <a:spLocks noChangeArrowheads="1"/>
              </p:cNvSpPr>
              <p:nvPr/>
            </p:nvSpPr>
            <p:spPr bwMode="auto">
              <a:xfrm>
                <a:off x="2016" y="3376"/>
                <a:ext cx="3384" cy="8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 menyebabkan kenaikan penarikan:  debit C. R. Byrd, Drawing  </a:t>
                </a:r>
                <a:r>
                  <a:rPr lang="en-US" sz="2000" b="1">
                    <a:solidFill>
                      <a:srgbClr val="800000"/>
                    </a:solidFill>
                    <a:latin typeface="Times New Roman" pitchFamily="18" charset="0"/>
                  </a:rPr>
                  <a:t>$500</a:t>
                </a:r>
                <a:r>
                  <a:rPr lang="en-US" sz="2000" b="1">
                    <a:latin typeface="Times New Roman" pitchFamily="18" charset="0"/>
                  </a:rPr>
                  <a:t>.  Kredit menyebabkan penurunan aset:  kredit Cash </a:t>
                </a:r>
                <a:r>
                  <a:rPr lang="en-US" sz="2000" b="1">
                    <a:solidFill>
                      <a:srgbClr val="800000"/>
                    </a:solidFill>
                    <a:latin typeface="Times New Roman" pitchFamily="18" charset="0"/>
                  </a:rPr>
                  <a:t>$500.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852488" y="415925"/>
            <a:ext cx="789622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PENARIKAN (DRAWING) OLEH PEMILIK</a:t>
            </a:r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4972050" y="5486400"/>
            <a:ext cx="4267200" cy="933450"/>
            <a:chOff x="3132" y="3456"/>
            <a:chExt cx="2688" cy="588"/>
          </a:xfrm>
        </p:grpSpPr>
        <p:sp>
          <p:nvSpPr>
            <p:cNvPr id="20501" name="Rectangle 3"/>
            <p:cNvSpPr>
              <a:spLocks noChangeArrowheads="1"/>
            </p:cNvSpPr>
            <p:nvPr/>
          </p:nvSpPr>
          <p:spPr bwMode="auto">
            <a:xfrm>
              <a:off x="3132" y="3456"/>
              <a:ext cx="2688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Rectangle 4"/>
            <p:cNvSpPr>
              <a:spLocks noChangeArrowheads="1"/>
            </p:cNvSpPr>
            <p:nvPr/>
          </p:nvSpPr>
          <p:spPr bwMode="auto">
            <a:xfrm>
              <a:off x="3132" y="3660"/>
              <a:ext cx="2688" cy="3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48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62525" y="5486400"/>
          <a:ext cx="43338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3" imgW="11097360" imgH="1257480" progId="Word.Document.8">
                  <p:embed/>
                </p:oleObj>
              </mc:Choice>
              <mc:Fallback>
                <p:oleObj name="Document" r:id="rId3" imgW="11097360" imgH="1257480" progId="Word.Document.8">
                  <p:embed/>
                  <p:pic>
                    <p:nvPicPr>
                      <p:cNvPr id="20482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0389" b="59180"/>
                      <a:stretch>
                        <a:fillRect/>
                      </a:stretch>
                    </p:blipFill>
                    <p:spPr bwMode="auto">
                      <a:xfrm>
                        <a:off x="4962525" y="5486400"/>
                        <a:ext cx="43338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7" name="Group 10"/>
          <p:cNvGrpSpPr>
            <a:grpSpLocks/>
          </p:cNvGrpSpPr>
          <p:nvPr/>
        </p:nvGrpSpPr>
        <p:grpSpPr bwMode="auto">
          <a:xfrm>
            <a:off x="381000" y="5486400"/>
            <a:ext cx="4229100" cy="1524000"/>
            <a:chOff x="240" y="3456"/>
            <a:chExt cx="2664" cy="960"/>
          </a:xfrm>
        </p:grpSpPr>
        <p:sp>
          <p:nvSpPr>
            <p:cNvPr id="20499" name="Rectangle 8"/>
            <p:cNvSpPr>
              <a:spLocks noChangeArrowheads="1"/>
            </p:cNvSpPr>
            <p:nvPr/>
          </p:nvSpPr>
          <p:spPr bwMode="auto">
            <a:xfrm>
              <a:off x="240" y="3456"/>
              <a:ext cx="2664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Rectangle 9"/>
            <p:cNvSpPr>
              <a:spLocks noChangeArrowheads="1"/>
            </p:cNvSpPr>
            <p:nvPr/>
          </p:nvSpPr>
          <p:spPr bwMode="auto">
            <a:xfrm>
              <a:off x="240" y="3660"/>
              <a:ext cx="2664" cy="756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483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0525" y="5486400"/>
          <a:ext cx="42767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ocument" r:id="rId5" imgW="11793240" imgH="2991960" progId="Word.Document.8">
                  <p:embed/>
                </p:oleObj>
              </mc:Choice>
              <mc:Fallback>
                <p:oleObj name="Document" r:id="rId5" imgW="11793240" imgH="2991960" progId="Word.Document.8">
                  <p:embed/>
                  <p:pic>
                    <p:nvPicPr>
                      <p:cNvPr id="20483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1664" b="73573"/>
                      <a:stretch>
                        <a:fillRect/>
                      </a:stretch>
                    </p:blipFill>
                    <p:spPr bwMode="auto">
                      <a:xfrm>
                        <a:off x="390525" y="5486400"/>
                        <a:ext cx="4276725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8" name="Group 15"/>
          <p:cNvGrpSpPr>
            <a:grpSpLocks/>
          </p:cNvGrpSpPr>
          <p:nvPr/>
        </p:nvGrpSpPr>
        <p:grpSpPr bwMode="auto">
          <a:xfrm>
            <a:off x="838200" y="2743200"/>
            <a:ext cx="7924800" cy="1657350"/>
            <a:chOff x="528" y="1728"/>
            <a:chExt cx="4992" cy="1044"/>
          </a:xfrm>
        </p:grpSpPr>
        <p:sp>
          <p:nvSpPr>
            <p:cNvPr id="20497" name="Rectangle 13"/>
            <p:cNvSpPr>
              <a:spLocks noChangeArrowheads="1"/>
            </p:cNvSpPr>
            <p:nvPr/>
          </p:nvSpPr>
          <p:spPr bwMode="auto">
            <a:xfrm>
              <a:off x="528" y="1728"/>
              <a:ext cx="4992" cy="18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>
              <a:off x="528" y="1908"/>
              <a:ext cx="4992" cy="86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484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46138" y="2751138"/>
          <a:ext cx="7937500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7" imgW="5583335" imgH="1109395" progId="Word.Document.8">
                  <p:embed/>
                </p:oleObj>
              </mc:Choice>
              <mc:Fallback>
                <p:oleObj name="Document" r:id="rId7" imgW="5583335" imgH="1109395" progId="Word.Document.8">
                  <p:embed/>
                  <p:pic>
                    <p:nvPicPr>
                      <p:cNvPr id="20484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1921" b="10632"/>
                      <a:stretch>
                        <a:fillRect/>
                      </a:stretch>
                    </p:blipFill>
                    <p:spPr bwMode="auto">
                      <a:xfrm>
                        <a:off x="846138" y="2751138"/>
                        <a:ext cx="7937500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871538" y="20256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395288" y="474980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20491" name="Oval 21"/>
          <p:cNvSpPr>
            <a:spLocks noChangeArrowheads="1"/>
          </p:cNvSpPr>
          <p:nvPr/>
        </p:nvSpPr>
        <p:spPr bwMode="auto">
          <a:xfrm>
            <a:off x="7018338" y="2960688"/>
            <a:ext cx="919162" cy="442912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22"/>
          <p:cNvSpPr>
            <a:spLocks noChangeArrowheads="1"/>
          </p:cNvSpPr>
          <p:nvPr/>
        </p:nvSpPr>
        <p:spPr bwMode="auto">
          <a:xfrm>
            <a:off x="6311900" y="5740400"/>
            <a:ext cx="920750" cy="446088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23"/>
          <p:cNvSpPr>
            <a:spLocks noChangeShapeType="1"/>
          </p:cNvSpPr>
          <p:nvPr/>
        </p:nvSpPr>
        <p:spPr bwMode="auto">
          <a:xfrm flipH="1">
            <a:off x="6800850" y="3392488"/>
            <a:ext cx="723900" cy="2303462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5"/>
          <p:cNvSpPr>
            <a:spLocks noChangeArrowheads="1"/>
          </p:cNvSpPr>
          <p:nvPr/>
        </p:nvSpPr>
        <p:spPr bwMode="auto">
          <a:xfrm>
            <a:off x="7969250" y="3244850"/>
            <a:ext cx="920750" cy="4445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26"/>
          <p:cNvSpPr>
            <a:spLocks noChangeArrowheads="1"/>
          </p:cNvSpPr>
          <p:nvPr/>
        </p:nvSpPr>
        <p:spPr bwMode="auto">
          <a:xfrm>
            <a:off x="3873500" y="6350000"/>
            <a:ext cx="920750" cy="446088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27"/>
          <p:cNvSpPr>
            <a:spLocks noChangeShapeType="1"/>
          </p:cNvSpPr>
          <p:nvPr/>
        </p:nvSpPr>
        <p:spPr bwMode="auto">
          <a:xfrm flipH="1">
            <a:off x="4705350" y="3697288"/>
            <a:ext cx="3733800" cy="272256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852488" y="415925"/>
            <a:ext cx="78962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PEMBAYARAN GAJI</a:t>
            </a:r>
          </a:p>
        </p:txBody>
      </p:sp>
      <p:grpSp>
        <p:nvGrpSpPr>
          <p:cNvPr id="61443" name="Group 21"/>
          <p:cNvGrpSpPr>
            <a:grpSpLocks/>
          </p:cNvGrpSpPr>
          <p:nvPr/>
        </p:nvGrpSpPr>
        <p:grpSpPr bwMode="auto">
          <a:xfrm>
            <a:off x="425450" y="1905000"/>
            <a:ext cx="8750300" cy="4521200"/>
            <a:chOff x="268" y="1360"/>
            <a:chExt cx="5512" cy="2848"/>
          </a:xfrm>
        </p:grpSpPr>
        <p:grpSp>
          <p:nvGrpSpPr>
            <p:cNvPr id="61444" name="Group 5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61460" name="Rectangle 3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1" name="Rectangle 4"/>
              <p:cNvSpPr>
                <a:spLocks noChangeArrowheads="1"/>
              </p:cNvSpPr>
              <p:nvPr/>
            </p:nvSpPr>
            <p:spPr bwMode="auto">
              <a:xfrm>
                <a:off x="382" y="2462"/>
                <a:ext cx="1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61445" name="Group 8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61458" name="Rectangle 6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9" name="Rectangle 7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61446" name="Group 11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61456" name="Rectangle 9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7" name="Rectangle 10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61447" name="Group 14"/>
            <p:cNvGrpSpPr>
              <a:grpSpLocks/>
            </p:cNvGrpSpPr>
            <p:nvPr/>
          </p:nvGrpSpPr>
          <p:grpSpPr bwMode="auto">
            <a:xfrm>
              <a:off x="1936" y="1360"/>
              <a:ext cx="3832" cy="856"/>
              <a:chOff x="1936" y="1360"/>
              <a:chExt cx="3832" cy="856"/>
            </a:xfrm>
          </p:grpSpPr>
          <p:sp>
            <p:nvSpPr>
              <p:cNvPr id="61454" name="Rectangle 12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5" name="Rectangle 13"/>
              <p:cNvSpPr>
                <a:spLocks noChangeArrowheads="1"/>
              </p:cNvSpPr>
              <p:nvPr/>
            </p:nvSpPr>
            <p:spPr bwMode="auto">
              <a:xfrm>
                <a:off x="2003" y="1558"/>
                <a:ext cx="3516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26, hutang gaji karyawan sebesar $4,000 dan dibayarkan secara tunai.  (lihat transaksi tgl 9 October)</a:t>
                </a:r>
              </a:p>
            </p:txBody>
          </p:sp>
        </p:grpSp>
        <p:grpSp>
          <p:nvGrpSpPr>
            <p:cNvPr id="61448" name="Group 17"/>
            <p:cNvGrpSpPr>
              <a:grpSpLocks/>
            </p:cNvGrpSpPr>
            <p:nvPr/>
          </p:nvGrpSpPr>
          <p:grpSpPr bwMode="auto">
            <a:xfrm>
              <a:off x="1936" y="2356"/>
              <a:ext cx="3832" cy="856"/>
              <a:chOff x="1936" y="2356"/>
              <a:chExt cx="3832" cy="856"/>
            </a:xfrm>
          </p:grpSpPr>
          <p:sp>
            <p:nvSpPr>
              <p:cNvPr id="61452" name="Rectangle 15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3" name="Rectangle 16"/>
              <p:cNvSpPr>
                <a:spLocks noChangeArrowheads="1"/>
              </p:cNvSpPr>
              <p:nvPr/>
            </p:nvSpPr>
            <p:spPr bwMode="auto">
              <a:xfrm>
                <a:off x="2003" y="2566"/>
                <a:ext cx="3576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Akun beban gaji naik sebesar $4,000; aset Cash turun sebesar $4,000.</a:t>
                </a:r>
              </a:p>
            </p:txBody>
          </p:sp>
        </p:grpSp>
        <p:grpSp>
          <p:nvGrpSpPr>
            <p:cNvPr id="61449" name="Group 20"/>
            <p:cNvGrpSpPr>
              <a:grpSpLocks/>
            </p:cNvGrpSpPr>
            <p:nvPr/>
          </p:nvGrpSpPr>
          <p:grpSpPr bwMode="auto">
            <a:xfrm>
              <a:off x="1948" y="3352"/>
              <a:ext cx="3832" cy="856"/>
              <a:chOff x="1948" y="3352"/>
              <a:chExt cx="3832" cy="856"/>
            </a:xfrm>
          </p:grpSpPr>
          <p:sp>
            <p:nvSpPr>
              <p:cNvPr id="61450" name="Rectangle 18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1" name="Rectangle 19"/>
              <p:cNvSpPr>
                <a:spLocks noChangeArrowheads="1"/>
              </p:cNvSpPr>
              <p:nvPr/>
            </p:nvSpPr>
            <p:spPr bwMode="auto">
              <a:xfrm>
                <a:off x="2015" y="3562"/>
                <a:ext cx="3684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 menyebabkan kenaikan beban:  debit beban gaji sebesar  </a:t>
                </a:r>
                <a:r>
                  <a:rPr lang="en-US" sz="2000" b="1">
                    <a:solidFill>
                      <a:srgbClr val="114FFB"/>
                    </a:solidFill>
                    <a:latin typeface="Times New Roman" pitchFamily="18" charset="0"/>
                  </a:rPr>
                  <a:t>$4,000</a:t>
                </a:r>
                <a:r>
                  <a:rPr lang="en-US" sz="2000" b="1">
                    <a:latin typeface="Times New Roman" pitchFamily="18" charset="0"/>
                  </a:rPr>
                  <a:t>.  Kredit menyebabkan penurunan aset:  kredit Cash </a:t>
                </a:r>
                <a:r>
                  <a:rPr lang="en-US" sz="2000" b="1">
                    <a:solidFill>
                      <a:schemeClr val="hlink"/>
                    </a:solidFill>
                    <a:latin typeface="Times New Roman" pitchFamily="18" charset="0"/>
                  </a:rPr>
                  <a:t>$4,000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76300" y="1828800"/>
            <a:ext cx="7848600" cy="259080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739895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835525" y="2573338"/>
            <a:ext cx="3175" cy="1597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409700" y="2590800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249738" y="1905000"/>
            <a:ext cx="11779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Cash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401888" y="2533650"/>
            <a:ext cx="1349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Debits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773738" y="2533650"/>
            <a:ext cx="14827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Credits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447800" y="3084513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466850" y="25511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124200" y="3200400"/>
            <a:ext cx="14446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15,000</a:t>
            </a:r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8153400" y="2590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315200" cy="771525"/>
          </a:xfrm>
        </p:spPr>
        <p:txBody>
          <a:bodyPr lIns="96812" tIns="47612" rIns="96812" bIns="47612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PENDEBITAN AKUN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idx="1"/>
          </p:nvPr>
        </p:nvSpPr>
        <p:spPr>
          <a:xfrm>
            <a:off x="1905000" y="5029200"/>
            <a:ext cx="6127750" cy="2012950"/>
          </a:xfrm>
          <a:solidFill>
            <a:srgbClr val="FDE3BA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/>
          <a:lstStyle/>
          <a:p>
            <a:pPr marL="1428750" indent="-142875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b="1" dirty="0" err="1"/>
              <a:t>Contoh</a:t>
            </a:r>
            <a:r>
              <a:rPr lang="en-US" sz="2400" b="1" dirty="0"/>
              <a:t>:  	</a:t>
            </a:r>
            <a:r>
              <a:rPr lang="en-US" sz="2400" b="1" dirty="0" err="1"/>
              <a:t>Pemilik</a:t>
            </a:r>
            <a:r>
              <a:rPr lang="en-US" sz="2400" b="1" dirty="0"/>
              <a:t> </a:t>
            </a:r>
            <a:r>
              <a:rPr lang="en-US" sz="2400" b="1" dirty="0" err="1"/>
              <a:t>menginvestasikan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tunainya</a:t>
            </a:r>
            <a:r>
              <a:rPr lang="en-US" sz="2400" b="1" dirty="0"/>
              <a:t> </a:t>
            </a:r>
            <a:r>
              <a:rPr lang="en-US" sz="2400" b="1" dirty="0" err="1"/>
              <a:t>sebesar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$15,000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memulai</a:t>
            </a:r>
            <a:r>
              <a:rPr lang="en-US" sz="2400" b="1" dirty="0"/>
              <a:t> </a:t>
            </a:r>
            <a:r>
              <a:rPr lang="en-US" sz="2400" b="1" dirty="0" err="1"/>
              <a:t>bisnis</a:t>
            </a:r>
            <a:r>
              <a:rPr lang="en-US" sz="2400" b="1" dirty="0"/>
              <a:t>.  </a:t>
            </a:r>
            <a:r>
              <a:rPr lang="en-US" sz="2400" b="1" dirty="0">
                <a:solidFill>
                  <a:schemeClr val="hlink"/>
                </a:solidFill>
              </a:rPr>
              <a:t>Cash</a:t>
            </a:r>
            <a:r>
              <a:rPr lang="en-US" sz="2400" b="1" dirty="0"/>
              <a:t> </a:t>
            </a:r>
            <a:r>
              <a:rPr lang="en-US" sz="2400" b="1" dirty="0" err="1"/>
              <a:t>didebit</a:t>
            </a:r>
            <a:r>
              <a:rPr lang="en-US" sz="2400" b="1" dirty="0"/>
              <a:t>  </a:t>
            </a:r>
            <a:r>
              <a:rPr lang="en-US" sz="2400" b="1" dirty="0" err="1"/>
              <a:t>dan</a:t>
            </a:r>
            <a:r>
              <a:rPr lang="en-US" sz="2400" b="1" dirty="0"/>
              <a:t> owner’s </a:t>
            </a:r>
            <a:r>
              <a:rPr lang="en-US" sz="2400" b="1" dirty="0">
                <a:solidFill>
                  <a:schemeClr val="hlink"/>
                </a:solidFill>
              </a:rPr>
              <a:t>Capital</a:t>
            </a:r>
            <a:r>
              <a:rPr lang="en-US" sz="2400" b="1" dirty="0"/>
              <a:t> </a:t>
            </a:r>
            <a:r>
              <a:rPr lang="en-US" sz="2400" b="1" dirty="0" err="1"/>
              <a:t>dikredit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52488" y="415925"/>
            <a:ext cx="78962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PEMBAYARAN GAJI</a:t>
            </a:r>
          </a:p>
        </p:txBody>
      </p:sp>
      <p:grpSp>
        <p:nvGrpSpPr>
          <p:cNvPr id="21511" name="Group 5"/>
          <p:cNvGrpSpPr>
            <a:grpSpLocks/>
          </p:cNvGrpSpPr>
          <p:nvPr/>
        </p:nvGrpSpPr>
        <p:grpSpPr bwMode="auto">
          <a:xfrm>
            <a:off x="838200" y="2743200"/>
            <a:ext cx="7924800" cy="1390650"/>
            <a:chOff x="528" y="1728"/>
            <a:chExt cx="4992" cy="876"/>
          </a:xfrm>
        </p:grpSpPr>
        <p:sp>
          <p:nvSpPr>
            <p:cNvPr id="21526" name="Rectangle 3"/>
            <p:cNvSpPr>
              <a:spLocks noChangeArrowheads="1"/>
            </p:cNvSpPr>
            <p:nvPr/>
          </p:nvSpPr>
          <p:spPr bwMode="auto">
            <a:xfrm>
              <a:off x="528" y="1728"/>
              <a:ext cx="4992" cy="18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Rectangle 4"/>
            <p:cNvSpPr>
              <a:spLocks noChangeArrowheads="1"/>
            </p:cNvSpPr>
            <p:nvPr/>
          </p:nvSpPr>
          <p:spPr bwMode="auto">
            <a:xfrm>
              <a:off x="528" y="1920"/>
              <a:ext cx="4992" cy="6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150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850900" y="2755900"/>
          <a:ext cx="79502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Document" r:id="rId3" imgW="5583335" imgH="955332" progId="Word.Document.8">
                  <p:embed/>
                </p:oleObj>
              </mc:Choice>
              <mc:Fallback>
                <p:oleObj name="Document" r:id="rId3" imgW="5583335" imgH="955332" progId="Word.Document.8">
                  <p:embed/>
                  <p:pic>
                    <p:nvPicPr>
                      <p:cNvPr id="2150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244" b="12379"/>
                      <a:stretch>
                        <a:fillRect/>
                      </a:stretch>
                    </p:blipFill>
                    <p:spPr bwMode="auto">
                      <a:xfrm>
                        <a:off x="850900" y="2755900"/>
                        <a:ext cx="79502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4972050" y="5221288"/>
            <a:ext cx="4267200" cy="931862"/>
            <a:chOff x="3132" y="3288"/>
            <a:chExt cx="2688" cy="588"/>
          </a:xfrm>
        </p:grpSpPr>
        <p:sp>
          <p:nvSpPr>
            <p:cNvPr id="21524" name="Rectangle 8"/>
            <p:cNvSpPr>
              <a:spLocks noChangeArrowheads="1"/>
            </p:cNvSpPr>
            <p:nvPr/>
          </p:nvSpPr>
          <p:spPr bwMode="auto">
            <a:xfrm>
              <a:off x="3132" y="3288"/>
              <a:ext cx="2688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9"/>
            <p:cNvSpPr>
              <a:spLocks noChangeArrowheads="1"/>
            </p:cNvSpPr>
            <p:nvPr/>
          </p:nvSpPr>
          <p:spPr bwMode="auto">
            <a:xfrm>
              <a:off x="3132" y="3492"/>
              <a:ext cx="2688" cy="38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15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56175" y="5221288"/>
          <a:ext cx="41100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Document" r:id="rId5" imgW="4028400" imgH="866160" progId="Word.Document.8">
                  <p:embed/>
                </p:oleObj>
              </mc:Choice>
              <mc:Fallback>
                <p:oleObj name="Document" r:id="rId5" imgW="4028400" imgH="866160" progId="Word.Document.8">
                  <p:embed/>
                  <p:pic>
                    <p:nvPicPr>
                      <p:cNvPr id="21507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1546" b="79459"/>
                      <a:stretch>
                        <a:fillRect/>
                      </a:stretch>
                    </p:blipFill>
                    <p:spPr bwMode="auto">
                      <a:xfrm>
                        <a:off x="4956175" y="5221288"/>
                        <a:ext cx="41100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3" name="Group 15"/>
          <p:cNvGrpSpPr>
            <a:grpSpLocks/>
          </p:cNvGrpSpPr>
          <p:nvPr/>
        </p:nvGrpSpPr>
        <p:grpSpPr bwMode="auto">
          <a:xfrm>
            <a:off x="381000" y="5221288"/>
            <a:ext cx="4229100" cy="1808162"/>
            <a:chOff x="240" y="3288"/>
            <a:chExt cx="2664" cy="1140"/>
          </a:xfrm>
        </p:grpSpPr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240" y="3288"/>
              <a:ext cx="2664" cy="192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240" y="3492"/>
              <a:ext cx="2664" cy="936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1508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7350" y="5221288"/>
          <a:ext cx="4260850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7" imgW="11793240" imgH="5864760" progId="Word.Document.8">
                  <p:embed/>
                </p:oleObj>
              </mc:Choice>
              <mc:Fallback>
                <p:oleObj name="Document" r:id="rId7" imgW="11793240" imgH="5864760" progId="Word.Document.8">
                  <p:embed/>
                  <p:pic>
                    <p:nvPicPr>
                      <p:cNvPr id="21508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1664" b="83711"/>
                      <a:stretch>
                        <a:fillRect/>
                      </a:stretch>
                    </p:blipFill>
                    <p:spPr bwMode="auto">
                      <a:xfrm>
                        <a:off x="387350" y="5221288"/>
                        <a:ext cx="4260850" cy="178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871538" y="20256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395288" y="4484688"/>
            <a:ext cx="2895600" cy="465137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21516" name="Oval 20"/>
          <p:cNvSpPr>
            <a:spLocks noChangeArrowheads="1"/>
          </p:cNvSpPr>
          <p:nvPr/>
        </p:nvSpPr>
        <p:spPr bwMode="auto">
          <a:xfrm>
            <a:off x="6978650" y="2960688"/>
            <a:ext cx="920750" cy="442912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21"/>
          <p:cNvSpPr>
            <a:spLocks noChangeArrowheads="1"/>
          </p:cNvSpPr>
          <p:nvPr/>
        </p:nvSpPr>
        <p:spPr bwMode="auto">
          <a:xfrm>
            <a:off x="6216650" y="5475288"/>
            <a:ext cx="920750" cy="442912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22"/>
          <p:cNvSpPr>
            <a:spLocks noChangeShapeType="1"/>
          </p:cNvSpPr>
          <p:nvPr/>
        </p:nvSpPr>
        <p:spPr bwMode="auto">
          <a:xfrm flipH="1">
            <a:off x="6724650" y="3392488"/>
            <a:ext cx="800100" cy="2074862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Oval 24"/>
          <p:cNvSpPr>
            <a:spLocks noChangeArrowheads="1"/>
          </p:cNvSpPr>
          <p:nvPr/>
        </p:nvSpPr>
        <p:spPr bwMode="auto">
          <a:xfrm>
            <a:off x="7912100" y="3244850"/>
            <a:ext cx="920750" cy="4445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25"/>
          <p:cNvSpPr>
            <a:spLocks noChangeArrowheads="1"/>
          </p:cNvSpPr>
          <p:nvPr/>
        </p:nvSpPr>
        <p:spPr bwMode="auto">
          <a:xfrm>
            <a:off x="3778250" y="6389688"/>
            <a:ext cx="920750" cy="442912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26"/>
          <p:cNvSpPr>
            <a:spLocks noChangeShapeType="1"/>
          </p:cNvSpPr>
          <p:nvPr/>
        </p:nvSpPr>
        <p:spPr bwMode="auto">
          <a:xfrm flipH="1">
            <a:off x="4686300" y="3697288"/>
            <a:ext cx="3752850" cy="291306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509" name="Object 29"/>
          <p:cNvGraphicFramePr>
            <a:graphicFrameLocks noChangeAspect="1"/>
          </p:cNvGraphicFramePr>
          <p:nvPr/>
        </p:nvGraphicFramePr>
        <p:xfrm>
          <a:off x="4953000" y="5181600"/>
          <a:ext cx="11049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Document" r:id="rId9" imgW="5574600" imgH="612720" progId="Word.Document.8">
                  <p:embed/>
                </p:oleObj>
              </mc:Choice>
              <mc:Fallback>
                <p:oleObj name="Document" r:id="rId9" imgW="5574600" imgH="612720" progId="Word.Document.8">
                  <p:embed/>
                  <p:pic>
                    <p:nvPicPr>
                      <p:cNvPr id="215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81600"/>
                        <a:ext cx="11049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304800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PENERIMAAN UANG ATAS JASA YANG TELAH DIBERIKAN</a:t>
            </a:r>
          </a:p>
        </p:txBody>
      </p:sp>
      <p:grpSp>
        <p:nvGrpSpPr>
          <p:cNvPr id="62467" name="Group 21"/>
          <p:cNvGrpSpPr>
            <a:grpSpLocks/>
          </p:cNvGrpSpPr>
          <p:nvPr/>
        </p:nvGrpSpPr>
        <p:grpSpPr bwMode="auto">
          <a:xfrm>
            <a:off x="425450" y="1905000"/>
            <a:ext cx="8750300" cy="4521200"/>
            <a:chOff x="268" y="1360"/>
            <a:chExt cx="5512" cy="2848"/>
          </a:xfrm>
        </p:grpSpPr>
        <p:grpSp>
          <p:nvGrpSpPr>
            <p:cNvPr id="62468" name="Group 5"/>
            <p:cNvGrpSpPr>
              <a:grpSpLocks/>
            </p:cNvGrpSpPr>
            <p:nvPr/>
          </p:nvGrpSpPr>
          <p:grpSpPr bwMode="auto">
            <a:xfrm>
              <a:off x="268" y="2356"/>
              <a:ext cx="1516" cy="856"/>
              <a:chOff x="268" y="2356"/>
              <a:chExt cx="1516" cy="856"/>
            </a:xfrm>
          </p:grpSpPr>
          <p:sp>
            <p:nvSpPr>
              <p:cNvPr id="62484" name="Rectangle 3"/>
              <p:cNvSpPr>
                <a:spLocks noChangeArrowheads="1"/>
              </p:cNvSpPr>
              <p:nvPr/>
            </p:nvSpPr>
            <p:spPr bwMode="auto">
              <a:xfrm>
                <a:off x="268" y="2356"/>
                <a:ext cx="1516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Rectangle 4"/>
              <p:cNvSpPr>
                <a:spLocks noChangeArrowheads="1"/>
              </p:cNvSpPr>
              <p:nvPr/>
            </p:nvSpPr>
            <p:spPr bwMode="auto">
              <a:xfrm>
                <a:off x="398" y="2462"/>
                <a:ext cx="1284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 dasar</a:t>
                </a:r>
              </a:p>
            </p:txBody>
          </p:sp>
        </p:grpSp>
        <p:grpSp>
          <p:nvGrpSpPr>
            <p:cNvPr id="62469" name="Group 8"/>
            <p:cNvGrpSpPr>
              <a:grpSpLocks/>
            </p:cNvGrpSpPr>
            <p:nvPr/>
          </p:nvGrpSpPr>
          <p:grpSpPr bwMode="auto">
            <a:xfrm>
              <a:off x="268" y="3352"/>
              <a:ext cx="1516" cy="856"/>
              <a:chOff x="268" y="3352"/>
              <a:chExt cx="1516" cy="856"/>
            </a:xfrm>
          </p:grpSpPr>
          <p:sp>
            <p:nvSpPr>
              <p:cNvPr id="62482" name="Rectangle 6"/>
              <p:cNvSpPr>
                <a:spLocks noChangeArrowheads="1"/>
              </p:cNvSpPr>
              <p:nvPr/>
            </p:nvSpPr>
            <p:spPr bwMode="auto">
              <a:xfrm>
                <a:off x="268" y="3352"/>
                <a:ext cx="1516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3" name="Rectangle 7"/>
              <p:cNvSpPr>
                <a:spLocks noChangeArrowheads="1"/>
              </p:cNvSpPr>
              <p:nvPr/>
            </p:nvSpPr>
            <p:spPr bwMode="auto">
              <a:xfrm>
                <a:off x="452" y="3516"/>
                <a:ext cx="1177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Analisis</a:t>
                </a:r>
              </a:p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Debit-Kredit</a:t>
                </a:r>
              </a:p>
            </p:txBody>
          </p:sp>
        </p:grpSp>
        <p:grpSp>
          <p:nvGrpSpPr>
            <p:cNvPr id="62470" name="Group 11"/>
            <p:cNvGrpSpPr>
              <a:grpSpLocks/>
            </p:cNvGrpSpPr>
            <p:nvPr/>
          </p:nvGrpSpPr>
          <p:grpSpPr bwMode="auto">
            <a:xfrm>
              <a:off x="268" y="1360"/>
              <a:ext cx="1516" cy="856"/>
              <a:chOff x="268" y="1360"/>
              <a:chExt cx="1516" cy="856"/>
            </a:xfrm>
          </p:grpSpPr>
          <p:sp>
            <p:nvSpPr>
              <p:cNvPr id="62480" name="Rectangle 9"/>
              <p:cNvSpPr>
                <a:spLocks noChangeArrowheads="1"/>
              </p:cNvSpPr>
              <p:nvPr/>
            </p:nvSpPr>
            <p:spPr bwMode="auto">
              <a:xfrm>
                <a:off x="268" y="1360"/>
                <a:ext cx="1516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1" name="Rectangle 10"/>
              <p:cNvSpPr>
                <a:spLocks noChangeArrowheads="1"/>
              </p:cNvSpPr>
              <p:nvPr/>
            </p:nvSpPr>
            <p:spPr bwMode="auto">
              <a:xfrm>
                <a:off x="561" y="1639"/>
                <a:ext cx="931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63" tIns="44438" rIns="90463" bIns="44438">
                <a:spAutoFit/>
              </a:bodyPr>
              <a:lstStyle/>
              <a:p>
                <a:pPr algn="ctr" eaLnBrk="0" hangingPunct="0"/>
                <a:r>
                  <a:rPr lang="en-US" sz="2400" b="1">
                    <a:latin typeface="Times New Roman" pitchFamily="18" charset="0"/>
                  </a:rPr>
                  <a:t>Transaksi</a:t>
                </a:r>
              </a:p>
            </p:txBody>
          </p:sp>
        </p:grpSp>
        <p:grpSp>
          <p:nvGrpSpPr>
            <p:cNvPr id="62471" name="Group 14"/>
            <p:cNvGrpSpPr>
              <a:grpSpLocks/>
            </p:cNvGrpSpPr>
            <p:nvPr/>
          </p:nvGrpSpPr>
          <p:grpSpPr bwMode="auto">
            <a:xfrm>
              <a:off x="1936" y="1360"/>
              <a:ext cx="3832" cy="856"/>
              <a:chOff x="1936" y="1360"/>
              <a:chExt cx="3832" cy="856"/>
            </a:xfrm>
          </p:grpSpPr>
          <p:sp>
            <p:nvSpPr>
              <p:cNvPr id="62478" name="Rectangle 12"/>
              <p:cNvSpPr>
                <a:spLocks noChangeArrowheads="1"/>
              </p:cNvSpPr>
              <p:nvPr/>
            </p:nvSpPr>
            <p:spPr bwMode="auto">
              <a:xfrm>
                <a:off x="1936" y="1360"/>
                <a:ext cx="3832" cy="856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9" name="Rectangle 13"/>
              <p:cNvSpPr>
                <a:spLocks noChangeArrowheads="1"/>
              </p:cNvSpPr>
              <p:nvPr/>
            </p:nvSpPr>
            <p:spPr bwMode="auto">
              <a:xfrm>
                <a:off x="2003" y="1474"/>
                <a:ext cx="3408" cy="638"/>
              </a:xfrm>
              <a:prstGeom prst="rect">
                <a:avLst/>
              </a:prstGeom>
              <a:solidFill>
                <a:srgbClr val="FDE3B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October 31, menerima uang tunai sebesar $10,000 dari Copa Company utk jasa periklanan yang diberikan pada bulan oktober</a:t>
                </a:r>
              </a:p>
            </p:txBody>
          </p:sp>
        </p:grpSp>
        <p:grpSp>
          <p:nvGrpSpPr>
            <p:cNvPr id="62472" name="Group 17"/>
            <p:cNvGrpSpPr>
              <a:grpSpLocks/>
            </p:cNvGrpSpPr>
            <p:nvPr/>
          </p:nvGrpSpPr>
          <p:grpSpPr bwMode="auto">
            <a:xfrm>
              <a:off x="1936" y="2356"/>
              <a:ext cx="3832" cy="856"/>
              <a:chOff x="1936" y="2356"/>
              <a:chExt cx="3832" cy="856"/>
            </a:xfrm>
          </p:grpSpPr>
          <p:sp>
            <p:nvSpPr>
              <p:cNvPr id="62476" name="Rectangle 15"/>
              <p:cNvSpPr>
                <a:spLocks noChangeArrowheads="1"/>
              </p:cNvSpPr>
              <p:nvPr/>
            </p:nvSpPr>
            <p:spPr bwMode="auto">
              <a:xfrm>
                <a:off x="1936" y="2356"/>
                <a:ext cx="3832" cy="85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7" name="Rectangle 16"/>
              <p:cNvSpPr>
                <a:spLocks noChangeArrowheads="1"/>
              </p:cNvSpPr>
              <p:nvPr/>
            </p:nvSpPr>
            <p:spPr bwMode="auto">
              <a:xfrm>
                <a:off x="2003" y="2566"/>
                <a:ext cx="3468" cy="4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Aset Cash naik sebesar $10,000; pendapatan jasa naik sebesar $10,000.</a:t>
                </a:r>
              </a:p>
            </p:txBody>
          </p:sp>
        </p:grpSp>
        <p:grpSp>
          <p:nvGrpSpPr>
            <p:cNvPr id="62473" name="Group 20"/>
            <p:cNvGrpSpPr>
              <a:grpSpLocks/>
            </p:cNvGrpSpPr>
            <p:nvPr/>
          </p:nvGrpSpPr>
          <p:grpSpPr bwMode="auto">
            <a:xfrm>
              <a:off x="1948" y="3352"/>
              <a:ext cx="3832" cy="856"/>
              <a:chOff x="1948" y="3352"/>
              <a:chExt cx="3832" cy="856"/>
            </a:xfrm>
          </p:grpSpPr>
          <p:sp>
            <p:nvSpPr>
              <p:cNvPr id="62474" name="Rectangle 18"/>
              <p:cNvSpPr>
                <a:spLocks noChangeArrowheads="1"/>
              </p:cNvSpPr>
              <p:nvPr/>
            </p:nvSpPr>
            <p:spPr bwMode="auto">
              <a:xfrm>
                <a:off x="1948" y="3352"/>
                <a:ext cx="3832" cy="856"/>
              </a:xfrm>
              <a:prstGeom prst="rect">
                <a:avLst/>
              </a:prstGeom>
              <a:solidFill>
                <a:srgbClr val="DBFFB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5" name="Rectangle 19"/>
              <p:cNvSpPr>
                <a:spLocks noChangeArrowheads="1"/>
              </p:cNvSpPr>
              <p:nvPr/>
            </p:nvSpPr>
            <p:spPr bwMode="auto">
              <a:xfrm>
                <a:off x="2015" y="3562"/>
                <a:ext cx="3708" cy="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63" tIns="44438" rIns="90463" bIns="444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Debit menyebabkan kenaikan aset:  debit Cash  </a:t>
                </a:r>
                <a:r>
                  <a:rPr lang="en-US" sz="2000" b="1">
                    <a:solidFill>
                      <a:srgbClr val="114FFB"/>
                    </a:solidFill>
                    <a:latin typeface="Times New Roman" pitchFamily="18" charset="0"/>
                  </a:rPr>
                  <a:t>$10,000</a:t>
                </a:r>
                <a:r>
                  <a:rPr lang="en-US" sz="2000" b="1">
                    <a:latin typeface="Times New Roman" pitchFamily="18" charset="0"/>
                  </a:rPr>
                  <a:t>.  Kredits menyebabkan kenaikan pendapatan:  kredit pendapatan jasa </a:t>
                </a:r>
                <a:r>
                  <a:rPr lang="en-US" sz="2000" b="1">
                    <a:solidFill>
                      <a:schemeClr val="hlink"/>
                    </a:solidFill>
                    <a:latin typeface="Times New Roman" pitchFamily="18" charset="0"/>
                  </a:rPr>
                  <a:t>$10,000</a:t>
                </a:r>
                <a:r>
                  <a:rPr lang="en-US" sz="2000" b="1">
                    <a:latin typeface="Times New Roman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>
    <p:zoom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381000"/>
            <a:ext cx="9601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PENERIMAAN UANG ATAS JASA YANG TELAH DIBERIKAN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972050" y="5181600"/>
            <a:ext cx="4267200" cy="3048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4972050" y="5505450"/>
            <a:ext cx="4267200" cy="60960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914400" y="5105400"/>
            <a:ext cx="4229100" cy="304800"/>
          </a:xfrm>
          <a:prstGeom prst="rect">
            <a:avLst/>
          </a:prstGeom>
          <a:solidFill>
            <a:srgbClr val="FCFEB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914400" y="5429250"/>
            <a:ext cx="4229100" cy="150495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0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5181600"/>
          <a:ext cx="4144963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ocument" r:id="rId3" imgW="11793240" imgH="1109880" progId="Word.Document.8">
                  <p:embed/>
                </p:oleObj>
              </mc:Choice>
              <mc:Fallback>
                <p:oleObj name="Document" r:id="rId3" imgW="11793240" imgH="1109880" progId="Word.Document.8">
                  <p:embed/>
                  <p:pic>
                    <p:nvPicPr>
                      <p:cNvPr id="22530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1664" b="9503"/>
                      <a:stretch>
                        <a:fillRect/>
                      </a:stretch>
                    </p:blipFill>
                    <p:spPr bwMode="auto">
                      <a:xfrm>
                        <a:off x="838200" y="5181600"/>
                        <a:ext cx="4144963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8" name="Group 29"/>
          <p:cNvGrpSpPr>
            <a:grpSpLocks/>
          </p:cNvGrpSpPr>
          <p:nvPr/>
        </p:nvGrpSpPr>
        <p:grpSpPr bwMode="auto">
          <a:xfrm>
            <a:off x="838200" y="2571750"/>
            <a:ext cx="7943850" cy="1676400"/>
            <a:chOff x="528" y="1620"/>
            <a:chExt cx="5004" cy="1056"/>
          </a:xfrm>
        </p:grpSpPr>
        <p:sp>
          <p:nvSpPr>
            <p:cNvPr id="22547" name="Rectangle 11"/>
            <p:cNvSpPr>
              <a:spLocks noChangeArrowheads="1"/>
            </p:cNvSpPr>
            <p:nvPr/>
          </p:nvSpPr>
          <p:spPr bwMode="auto">
            <a:xfrm>
              <a:off x="528" y="1620"/>
              <a:ext cx="5004" cy="180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12"/>
            <p:cNvSpPr>
              <a:spLocks noChangeArrowheads="1"/>
            </p:cNvSpPr>
            <p:nvPr/>
          </p:nvSpPr>
          <p:spPr bwMode="auto">
            <a:xfrm>
              <a:off x="528" y="1812"/>
              <a:ext cx="5004" cy="86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531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50900" y="2578100"/>
          <a:ext cx="7950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Document" r:id="rId5" imgW="5583335" imgH="1232861" progId="Word.Document.8">
                  <p:embed/>
                </p:oleObj>
              </mc:Choice>
              <mc:Fallback>
                <p:oleObj name="Document" r:id="rId5" imgW="5583335" imgH="1232861" progId="Word.Document.8">
                  <p:embed/>
                  <p:pic>
                    <p:nvPicPr>
                      <p:cNvPr id="22531" name="Object 1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263" b="8452"/>
                      <a:stretch>
                        <a:fillRect/>
                      </a:stretch>
                    </p:blipFill>
                    <p:spPr bwMode="auto">
                      <a:xfrm>
                        <a:off x="850900" y="2578100"/>
                        <a:ext cx="79502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76800" y="5181600"/>
          <a:ext cx="43418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Document" r:id="rId7" imgW="11795760" imgH="4931640" progId="Word.Document.8">
                  <p:embed/>
                </p:oleObj>
              </mc:Choice>
              <mc:Fallback>
                <p:oleObj name="Document" r:id="rId7" imgW="11795760" imgH="4931640" progId="Word.Document.8">
                  <p:embed/>
                  <p:pic>
                    <p:nvPicPr>
                      <p:cNvPr id="22532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1546" b="89624"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434181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871538" y="1949450"/>
            <a:ext cx="2895600" cy="466725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AYAT JURNAL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685800" y="4560888"/>
            <a:ext cx="2743200" cy="465137"/>
          </a:xfrm>
          <a:prstGeom prst="rect">
            <a:avLst/>
          </a:prstGeom>
          <a:solidFill>
            <a:srgbClr val="A2FFA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POSTING</a:t>
            </a:r>
          </a:p>
        </p:txBody>
      </p:sp>
      <p:sp>
        <p:nvSpPr>
          <p:cNvPr id="22541" name="Oval 20"/>
          <p:cNvSpPr>
            <a:spLocks noChangeArrowheads="1"/>
          </p:cNvSpPr>
          <p:nvPr/>
        </p:nvSpPr>
        <p:spPr bwMode="auto">
          <a:xfrm>
            <a:off x="7893050" y="3073400"/>
            <a:ext cx="920750" cy="446088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21"/>
          <p:cNvSpPr>
            <a:spLocks noChangeArrowheads="1"/>
          </p:cNvSpPr>
          <p:nvPr/>
        </p:nvSpPr>
        <p:spPr bwMode="auto">
          <a:xfrm>
            <a:off x="8312150" y="5435600"/>
            <a:ext cx="920750" cy="446088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22"/>
          <p:cNvSpPr>
            <a:spLocks noChangeShapeType="1"/>
          </p:cNvSpPr>
          <p:nvPr/>
        </p:nvSpPr>
        <p:spPr bwMode="auto">
          <a:xfrm>
            <a:off x="8382000" y="3524250"/>
            <a:ext cx="381000" cy="192563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Oval 24"/>
          <p:cNvSpPr>
            <a:spLocks noChangeArrowheads="1"/>
          </p:cNvSpPr>
          <p:nvPr/>
        </p:nvSpPr>
        <p:spPr bwMode="auto">
          <a:xfrm>
            <a:off x="6940550" y="2787650"/>
            <a:ext cx="920750" cy="444500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25"/>
          <p:cNvSpPr>
            <a:spLocks noChangeArrowheads="1"/>
          </p:cNvSpPr>
          <p:nvPr/>
        </p:nvSpPr>
        <p:spPr bwMode="auto">
          <a:xfrm>
            <a:off x="1958975" y="5435600"/>
            <a:ext cx="920750" cy="446088"/>
          </a:xfrm>
          <a:prstGeom prst="ellips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26"/>
          <p:cNvSpPr>
            <a:spLocks noChangeShapeType="1"/>
          </p:cNvSpPr>
          <p:nvPr/>
        </p:nvSpPr>
        <p:spPr bwMode="auto">
          <a:xfrm flipH="1">
            <a:off x="2743200" y="3240088"/>
            <a:ext cx="4686300" cy="2322512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020763"/>
          </a:xfrm>
        </p:spPr>
        <p:txBody>
          <a:bodyPr lIns="96812" tIns="47612" rIns="96812" bIns="47612"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TRIAL BALANCE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(NERACA SALDO)</a:t>
            </a:r>
            <a:endParaRPr lang="en-US" sz="1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8610600" cy="4918075"/>
          </a:xfrm>
          <a:noFill/>
        </p:spPr>
        <p:txBody>
          <a:bodyPr lIns="96812" tIns="47612" rIns="96812" bIns="47612"/>
          <a:lstStyle/>
          <a:p>
            <a:pPr defTabSz="628650" eaLnBrk="1" hangingPunct="1">
              <a:buClr>
                <a:schemeClr val="tx1"/>
              </a:buClr>
            </a:pPr>
            <a:r>
              <a:rPr lang="en-US" sz="2400" b="1">
                <a:solidFill>
                  <a:srgbClr val="FF0000"/>
                </a:solidFill>
              </a:rPr>
              <a:t>Trial balance</a:t>
            </a:r>
            <a:r>
              <a:rPr lang="en-US" sz="2400" b="1"/>
              <a:t> adalah daftar akun dan saldonya pada waktu ttt.</a:t>
            </a:r>
          </a:p>
          <a:p>
            <a:pPr defTabSz="628650" eaLnBrk="1" hangingPunct="1">
              <a:buClr>
                <a:schemeClr val="tx1"/>
              </a:buClr>
            </a:pPr>
            <a:endParaRPr lang="en-US" sz="2400" b="1"/>
          </a:p>
          <a:p>
            <a:pPr defTabSz="628650" eaLnBrk="1" hangingPunct="1">
              <a:buClr>
                <a:schemeClr val="tx1"/>
              </a:buClr>
            </a:pPr>
            <a:r>
              <a:rPr lang="en-US" sz="2400" b="1"/>
              <a:t>Tujuan utama dibuatnya neraca saldo adalah untuk membuktikan (memeriksa) apakah setelah pembukuan jumlah debit = jumlah kredit</a:t>
            </a:r>
          </a:p>
          <a:p>
            <a:pPr defTabSz="628650" eaLnBrk="1" hangingPunct="1">
              <a:buClr>
                <a:schemeClr val="tx1"/>
              </a:buClr>
              <a:buFontTx/>
              <a:buNone/>
            </a:pPr>
            <a:endParaRPr lang="en-US" sz="2400" b="1"/>
          </a:p>
          <a:p>
            <a:pPr defTabSz="628650" eaLnBrk="1" hangingPunct="1">
              <a:buClr>
                <a:schemeClr val="tx1"/>
              </a:buClr>
            </a:pPr>
            <a:r>
              <a:rPr lang="en-US" sz="2400" b="1"/>
              <a:t>Jika jumlah debit dan kredit tidak sama, neraca saldo akan dapat digunakan untuk mencari letak kesalahan dalam penjurnalan dan pembukuan</a:t>
            </a:r>
          </a:p>
          <a:p>
            <a:pPr defTabSz="628650" eaLnBrk="1" hangingPunct="1">
              <a:buClr>
                <a:srgbClr val="F60233"/>
              </a:buClr>
              <a:buFont typeface="Wingdings" pitchFamily="2" charset="2"/>
              <a:buChar char="l"/>
            </a:pPr>
            <a:endParaRPr 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TRIAL BALANCE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6563"/>
            <a:ext cx="9601200" cy="3170237"/>
          </a:xfrm>
        </p:spPr>
        <p:txBody>
          <a:bodyPr/>
          <a:lstStyle/>
          <a:p>
            <a:pPr marL="647700" indent="-647700" eaLnBrk="1" hangingPunct="1">
              <a:buFontTx/>
              <a:buNone/>
            </a:pPr>
            <a:r>
              <a:rPr lang="en-US"/>
              <a:t>	Langkah2 pembuatan neraca saldo:</a:t>
            </a:r>
          </a:p>
          <a:p>
            <a:pPr marL="1443038" lvl="2" indent="-476250" eaLnBrk="1" hangingPunct="1">
              <a:buFontTx/>
              <a:buAutoNum type="arabicPeriod"/>
            </a:pPr>
            <a:r>
              <a:rPr lang="en-US">
                <a:solidFill>
                  <a:srgbClr val="009999"/>
                </a:solidFill>
              </a:rPr>
              <a:t>Mencantumkan nama akun dan saldonya</a:t>
            </a:r>
          </a:p>
          <a:p>
            <a:pPr marL="1443038" lvl="2" indent="-476250" eaLnBrk="1" hangingPunct="1">
              <a:buFontTx/>
              <a:buAutoNum type="arabicPeriod"/>
            </a:pPr>
            <a:r>
              <a:rPr lang="en-US">
                <a:solidFill>
                  <a:srgbClr val="009999"/>
                </a:solidFill>
              </a:rPr>
              <a:t>Menjumlahkan kolom debit dan kredit</a:t>
            </a:r>
          </a:p>
          <a:p>
            <a:pPr marL="1443038" lvl="2" indent="-476250" eaLnBrk="1" hangingPunct="1">
              <a:buFontTx/>
              <a:buAutoNum type="arabicPeriod"/>
            </a:pPr>
            <a:r>
              <a:rPr lang="en-US">
                <a:solidFill>
                  <a:srgbClr val="009999"/>
                </a:solidFill>
              </a:rPr>
              <a:t>Membuktikan kesamaan kedua kolom</a:t>
            </a:r>
          </a:p>
          <a:p>
            <a:pPr marL="1054100" lvl="1" indent="-571500" eaLnBrk="1" hangingPunct="1">
              <a:buFontTx/>
              <a:buAutoNum type="arabicPeriod"/>
            </a:pPr>
            <a:endParaRPr lang="en-US">
              <a:solidFill>
                <a:srgbClr val="009999"/>
              </a:solidFill>
            </a:endParaRPr>
          </a:p>
          <a:p>
            <a:pPr marL="1054100" lvl="1" indent="-571500" eaLnBrk="1" hangingPunct="1">
              <a:buFontTx/>
              <a:buAutoNum type="arabicPeriod"/>
            </a:pPr>
            <a:endParaRPr lang="en-US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876300" y="1924050"/>
            <a:ext cx="7867650" cy="5238750"/>
            <a:chOff x="552" y="1212"/>
            <a:chExt cx="4956" cy="3300"/>
          </a:xfrm>
        </p:grpSpPr>
        <p:sp>
          <p:nvSpPr>
            <p:cNvPr id="23558" name="Rectangle 2"/>
            <p:cNvSpPr>
              <a:spLocks noChangeArrowheads="1"/>
            </p:cNvSpPr>
            <p:nvPr/>
          </p:nvSpPr>
          <p:spPr bwMode="auto">
            <a:xfrm>
              <a:off x="552" y="1212"/>
              <a:ext cx="4956" cy="756"/>
            </a:xfrm>
            <a:prstGeom prst="rect">
              <a:avLst/>
            </a:prstGeom>
            <a:solidFill>
              <a:srgbClr val="FCFEB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Rectangle 3"/>
            <p:cNvSpPr>
              <a:spLocks noChangeArrowheads="1"/>
            </p:cNvSpPr>
            <p:nvPr/>
          </p:nvSpPr>
          <p:spPr bwMode="auto">
            <a:xfrm>
              <a:off x="552" y="1968"/>
              <a:ext cx="4956" cy="2544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554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00100" y="1962150"/>
          <a:ext cx="790575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cument" r:id="rId3" imgW="5667451" imgH="3267024" progId="Word.Document.8">
                  <p:embed/>
                </p:oleObj>
              </mc:Choice>
              <mc:Fallback>
                <p:oleObj name="Document" r:id="rId3" imgW="5667451" imgH="3267024" progId="Word.Document.8">
                  <p:embed/>
                  <p:pic>
                    <p:nvPicPr>
                      <p:cNvPr id="23554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3" r="15504" b="3180"/>
                      <a:stretch>
                        <a:fillRect/>
                      </a:stretch>
                    </p:blipFill>
                    <p:spPr bwMode="auto">
                      <a:xfrm>
                        <a:off x="800100" y="1962150"/>
                        <a:ext cx="790575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Rectangle 7"/>
          <p:cNvSpPr>
            <a:spLocks noGrp="1" noChangeArrowheads="1"/>
          </p:cNvSpPr>
          <p:nvPr>
            <p:ph idx="1"/>
          </p:nvPr>
        </p:nvSpPr>
        <p:spPr>
          <a:xfrm>
            <a:off x="3429000" y="3657600"/>
            <a:ext cx="2743200" cy="1633538"/>
          </a:xfrm>
          <a:solidFill>
            <a:srgbClr val="FDE3BA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lIns="96812" tIns="47612" rIns="96812" bIns="47612"/>
          <a:lstStyle/>
          <a:p>
            <a:pPr marL="0" indent="0" defTabSz="62865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Total debit </a:t>
            </a:r>
            <a:r>
              <a:rPr lang="en-US" sz="2800" b="1" dirty="0" err="1">
                <a:solidFill>
                  <a:schemeClr val="hlink"/>
                </a:solidFill>
              </a:rPr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total </a:t>
            </a:r>
            <a:r>
              <a:rPr lang="en-US" sz="2800" b="1" dirty="0" err="1"/>
              <a:t>kredit</a:t>
            </a:r>
            <a:r>
              <a:rPr lang="en-US" sz="2800" b="1" dirty="0"/>
              <a:t>.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852488" y="415925"/>
            <a:ext cx="78962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63" tIns="44438" rIns="90463" bIns="444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TRIAL BALANCE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68288"/>
            <a:ext cx="6858000" cy="1408112"/>
          </a:xfrm>
        </p:spPr>
        <p:txBody>
          <a:bodyPr lIns="96812" tIns="47612" rIns="96812" bIns="47612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KETERBATASAN NERACA SALDO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610600" cy="5259388"/>
          </a:xfrm>
          <a:noFill/>
        </p:spPr>
        <p:txBody>
          <a:bodyPr lIns="96812" tIns="47612" rIns="96812" bIns="47612">
            <a:normAutofit lnSpcReduction="10000"/>
          </a:bodyPr>
          <a:lstStyle/>
          <a:p>
            <a:pPr defTabSz="62865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800" b="1"/>
              <a:t>Neraca saldo tidak membuktikan bahwa seluruh transaksi telah dicatat atau buku besar telah dibuat dengan benar.</a:t>
            </a:r>
          </a:p>
          <a:p>
            <a:pPr defTabSz="628650" eaLnBrk="1" hangingPunct="1">
              <a:lnSpc>
                <a:spcPct val="80000"/>
              </a:lnSpc>
              <a:buClr>
                <a:schemeClr val="tx1"/>
              </a:buClr>
            </a:pPr>
            <a:endParaRPr lang="en-US" sz="2800" b="1"/>
          </a:p>
          <a:p>
            <a:pPr defTabSz="62865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800" b="1"/>
              <a:t>Beberapa kesalahan tetap dapat terjadi meskipun kolom2 dalam neraca saldo sudah sama. Misalkan: neraca saldo dapat tetap seimbang bahkan saat:</a:t>
            </a:r>
          </a:p>
          <a:p>
            <a:pPr lvl="1" defTabSz="628650" eaLnBrk="1" hangingPunct="1">
              <a:lnSpc>
                <a:spcPct val="80000"/>
              </a:lnSpc>
            </a:pPr>
            <a:r>
              <a:rPr lang="en-US" sz="2400" b="1"/>
              <a:t>	Transaksi belum dibuat jurnalnya</a:t>
            </a:r>
          </a:p>
          <a:p>
            <a:pPr lvl="1" defTabSz="628650" eaLnBrk="1" hangingPunct="1">
              <a:lnSpc>
                <a:spcPct val="80000"/>
              </a:lnSpc>
            </a:pPr>
            <a:r>
              <a:rPr lang="en-US" sz="2400" b="1"/>
              <a:t>	Satu ayat jurnal yang benar belum dibukukan</a:t>
            </a:r>
          </a:p>
          <a:p>
            <a:pPr lvl="1" defTabSz="628650" eaLnBrk="1" hangingPunct="1">
              <a:lnSpc>
                <a:spcPct val="80000"/>
              </a:lnSpc>
            </a:pPr>
            <a:r>
              <a:rPr lang="en-US" sz="2400" b="1"/>
              <a:t>	Satu ayat jurnal dibukukan dua kali</a:t>
            </a:r>
          </a:p>
          <a:p>
            <a:pPr lvl="1" defTabSz="628650" eaLnBrk="1" hangingPunct="1">
              <a:lnSpc>
                <a:spcPct val="80000"/>
              </a:lnSpc>
            </a:pPr>
            <a:r>
              <a:rPr lang="en-US" sz="2400" b="1"/>
              <a:t>	Penjurnalan atau pembukuan ke akun yang salah</a:t>
            </a:r>
          </a:p>
          <a:p>
            <a:pPr lvl="1" defTabSz="628650" eaLnBrk="1" hangingPunct="1">
              <a:lnSpc>
                <a:spcPct val="80000"/>
              </a:lnSpc>
            </a:pPr>
            <a:r>
              <a:rPr lang="en-US" sz="2400" b="1"/>
              <a:t>	Terdapat kesalah pencetakan (offsetting) dalam 	mencatat jumlah suatu transaksi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sz="2600"/>
              <a:t>Which one of the following represents the expanded basic accounting equation?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defTabSz="914400" eaLnBrk="1" hangingPunct="1"/>
            <a:r>
              <a:rPr lang="en-US"/>
              <a:t>Assets = Liabilities + Owner’s Capital + Owner’s Drawings – Revenue - Expenses.</a:t>
            </a:r>
          </a:p>
          <a:p>
            <a:pPr marL="990600" lvl="1" indent="-533400" defTabSz="914400" eaLnBrk="1" hangingPunct="1"/>
            <a:r>
              <a:rPr lang="en-US"/>
              <a:t>Assets + Owner’s Drawings + Expenses = Liabilities + Owner’s Capital + Revenue.</a:t>
            </a:r>
          </a:p>
          <a:p>
            <a:pPr marL="990600" lvl="1" indent="-533400" defTabSz="914400" eaLnBrk="1" hangingPunct="1"/>
            <a:r>
              <a:rPr lang="en-US"/>
              <a:t>Assets – Liabilities – Owner’s Drawings =  Owner’s Capital + Revenue – Expenses.</a:t>
            </a:r>
          </a:p>
          <a:p>
            <a:pPr marL="990600" lvl="1" indent="-533400" defTabSz="914400" eaLnBrk="1" hangingPunct="1"/>
            <a:r>
              <a:rPr lang="en-US"/>
              <a:t>Assets = Revenue + Expenses – Liabilities.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sz="2600"/>
              <a:t>Which one of the following represents the expanded basic accounting equation?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defTabSz="914400" eaLnBrk="1" hangingPunct="1"/>
            <a:r>
              <a:rPr lang="en-US" dirty="0"/>
              <a:t>Assets = Liabilities + Owner’s Capital + Owner’s Drawings – Revenue - Expenses.</a:t>
            </a:r>
          </a:p>
          <a:p>
            <a:pPr marL="990600" lvl="1" indent="-533400" defTabSz="914400" eaLnBrk="1" hangingPunct="1"/>
            <a:r>
              <a:rPr lang="en-US" dirty="0">
                <a:solidFill>
                  <a:srgbClr val="FF3300"/>
                </a:solidFill>
              </a:rPr>
              <a:t>Assets + Owner’s Drawings + Expenses = Liabilities + Owner’s Capital + Revenue.</a:t>
            </a:r>
          </a:p>
          <a:p>
            <a:pPr marL="990600" lvl="1" indent="-533400" defTabSz="914400" eaLnBrk="1" hangingPunct="1"/>
            <a:r>
              <a:rPr lang="en-US" dirty="0"/>
              <a:t>Assets – Liabilities – Owner’s Drawings =  Owner’s Capital + Revenue – Expenses.</a:t>
            </a:r>
          </a:p>
          <a:p>
            <a:pPr marL="990600" lvl="1" indent="-533400" defTabSz="914400" eaLnBrk="1" hangingPunct="1"/>
            <a:r>
              <a:rPr lang="en-US" dirty="0"/>
              <a:t>Assets = Revenue + Expenses – Liabilities.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09650" y="479425"/>
            <a:ext cx="6756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54038"/>
            <a:ext cx="7620000" cy="771525"/>
          </a:xfrm>
        </p:spPr>
        <p:txBody>
          <a:bodyPr lIns="96812" tIns="47612" rIns="96812" bIns="47612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PENGKREDITAN AKUN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01800" y="5302250"/>
            <a:ext cx="6197600" cy="1631950"/>
          </a:xfrm>
          <a:solidFill>
            <a:srgbClr val="FDE3BA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>
            <a:normAutofit/>
          </a:bodyPr>
          <a:lstStyle/>
          <a:p>
            <a:pPr marL="1428750" indent="-142875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b="1" dirty="0"/>
              <a:t>Example:  </a:t>
            </a:r>
            <a:r>
              <a:rPr lang="en-US" sz="2400" b="1" dirty="0" err="1"/>
              <a:t>Sewa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dibayarkan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bulan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sebesar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$7,000</a:t>
            </a:r>
            <a:r>
              <a:rPr lang="en-US" sz="2400" b="1" dirty="0"/>
              <a:t>. </a:t>
            </a:r>
            <a:r>
              <a:rPr lang="en-US" sz="2400" b="1" dirty="0">
                <a:solidFill>
                  <a:srgbClr val="800000"/>
                </a:solidFill>
              </a:rPr>
              <a:t>Cash</a:t>
            </a:r>
            <a:r>
              <a:rPr lang="en-US" sz="2400" b="1" dirty="0"/>
              <a:t> </a:t>
            </a:r>
            <a:r>
              <a:rPr lang="en-US" sz="2400" b="1" dirty="0" err="1"/>
              <a:t>dikredit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800000"/>
                </a:solidFill>
              </a:rPr>
              <a:t>Rent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rgbClr val="800000"/>
                </a:solidFill>
              </a:rPr>
              <a:t>Expense </a:t>
            </a:r>
            <a:r>
              <a:rPr lang="en-US" sz="2400" b="1" dirty="0" err="1"/>
              <a:t>didebit</a:t>
            </a:r>
            <a:r>
              <a:rPr lang="en-US" sz="2400" b="1" dirty="0"/>
              <a:t>.</a:t>
            </a:r>
          </a:p>
        </p:txBody>
      </p:sp>
      <p:grpSp>
        <p:nvGrpSpPr>
          <p:cNvPr id="32773" name="Group 16"/>
          <p:cNvGrpSpPr>
            <a:grpSpLocks/>
          </p:cNvGrpSpPr>
          <p:nvPr/>
        </p:nvGrpSpPr>
        <p:grpSpPr bwMode="auto">
          <a:xfrm>
            <a:off x="876300" y="2362200"/>
            <a:ext cx="7848600" cy="2590800"/>
            <a:chOff x="552" y="1488"/>
            <a:chExt cx="4944" cy="1632"/>
          </a:xfrm>
        </p:grpSpPr>
        <p:sp>
          <p:nvSpPr>
            <p:cNvPr id="32775" name="Rectangle 5"/>
            <p:cNvSpPr>
              <a:spLocks noChangeArrowheads="1"/>
            </p:cNvSpPr>
            <p:nvPr/>
          </p:nvSpPr>
          <p:spPr bwMode="auto">
            <a:xfrm>
              <a:off x="552" y="1488"/>
              <a:ext cx="4944" cy="1632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39895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Line 6"/>
            <p:cNvSpPr>
              <a:spLocks noChangeShapeType="1"/>
            </p:cNvSpPr>
            <p:nvPr/>
          </p:nvSpPr>
          <p:spPr bwMode="auto">
            <a:xfrm>
              <a:off x="3022" y="1970"/>
              <a:ext cx="2" cy="100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7"/>
            <p:cNvSpPr>
              <a:spLocks noChangeShapeType="1"/>
            </p:cNvSpPr>
            <p:nvPr/>
          </p:nvSpPr>
          <p:spPr bwMode="auto">
            <a:xfrm>
              <a:off x="888" y="1956"/>
              <a:ext cx="42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Rectangle 8"/>
            <p:cNvSpPr>
              <a:spLocks noChangeArrowheads="1"/>
            </p:cNvSpPr>
            <p:nvPr/>
          </p:nvSpPr>
          <p:spPr bwMode="auto">
            <a:xfrm>
              <a:off x="2653" y="1549"/>
              <a:ext cx="74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Cash</a:t>
              </a:r>
            </a:p>
          </p:txBody>
        </p:sp>
        <p:sp>
          <p:nvSpPr>
            <p:cNvPr id="32779" name="Rectangle 9"/>
            <p:cNvSpPr>
              <a:spLocks noChangeArrowheads="1"/>
            </p:cNvSpPr>
            <p:nvPr/>
          </p:nvSpPr>
          <p:spPr bwMode="auto">
            <a:xfrm>
              <a:off x="1489" y="1945"/>
              <a:ext cx="85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Debits</a:t>
              </a:r>
            </a:p>
          </p:txBody>
        </p:sp>
        <p:sp>
          <p:nvSpPr>
            <p:cNvPr id="32780" name="Rectangle 10"/>
            <p:cNvSpPr>
              <a:spLocks noChangeArrowheads="1"/>
            </p:cNvSpPr>
            <p:nvPr/>
          </p:nvSpPr>
          <p:spPr bwMode="auto">
            <a:xfrm>
              <a:off x="3613" y="1945"/>
              <a:ext cx="93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Credits</a:t>
              </a:r>
            </a:p>
          </p:txBody>
        </p:sp>
        <p:sp>
          <p:nvSpPr>
            <p:cNvPr id="32781" name="Line 11"/>
            <p:cNvSpPr>
              <a:spLocks noChangeShapeType="1"/>
            </p:cNvSpPr>
            <p:nvPr/>
          </p:nvSpPr>
          <p:spPr bwMode="auto">
            <a:xfrm>
              <a:off x="888" y="2292"/>
              <a:ext cx="42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>
              <a:off x="900" y="1956"/>
              <a:ext cx="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Rectangle 13"/>
            <p:cNvSpPr>
              <a:spLocks noChangeArrowheads="1"/>
            </p:cNvSpPr>
            <p:nvPr/>
          </p:nvSpPr>
          <p:spPr bwMode="auto">
            <a:xfrm>
              <a:off x="4224" y="2352"/>
              <a:ext cx="91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Times New Roman" pitchFamily="18" charset="0"/>
                </a:rPr>
                <a:t>7,000</a:t>
              </a:r>
            </a:p>
          </p:txBody>
        </p:sp>
      </p:grpSp>
      <p:sp>
        <p:nvSpPr>
          <p:cNvPr id="32774" name="Line 15"/>
          <p:cNvSpPr>
            <a:spLocks noChangeShapeType="1"/>
          </p:cNvSpPr>
          <p:nvPr/>
        </p:nvSpPr>
        <p:spPr bwMode="auto">
          <a:xfrm>
            <a:off x="8172450" y="310515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23850"/>
            <a:ext cx="7315200" cy="1316038"/>
          </a:xfrm>
        </p:spPr>
        <p:txBody>
          <a:bodyPr lIns="96812" tIns="47612" rIns="96812" bIns="47612"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PENDEBITAN/PENGKREDITAN AKUN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idx="1"/>
          </p:nvPr>
        </p:nvSpPr>
        <p:spPr>
          <a:xfrm>
            <a:off x="1676400" y="5334000"/>
            <a:ext cx="6197600" cy="1524000"/>
          </a:xfrm>
          <a:solidFill>
            <a:srgbClr val="FDE3BA"/>
          </a:soli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6812" tIns="47612" rIns="96812" bIns="47612">
            <a:normAutofit lnSpcReduction="10000"/>
          </a:bodyPr>
          <a:lstStyle/>
          <a:p>
            <a:pPr marL="1428750" indent="-142875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b="1" dirty="0"/>
              <a:t>Example:  </a:t>
            </a:r>
            <a:r>
              <a:rPr lang="en-US" sz="2400" b="1" dirty="0">
                <a:solidFill>
                  <a:schemeClr val="hlink"/>
                </a:solidFill>
              </a:rPr>
              <a:t>Cash</a:t>
            </a:r>
            <a:r>
              <a:rPr lang="en-US" sz="2400" b="1" dirty="0"/>
              <a:t> </a:t>
            </a:r>
            <a:r>
              <a:rPr lang="en-US" sz="2400" b="1" dirty="0" err="1"/>
              <a:t>didebit</a:t>
            </a:r>
            <a:r>
              <a:rPr lang="en-US" sz="2400" b="1" dirty="0"/>
              <a:t> </a:t>
            </a:r>
            <a:r>
              <a:rPr lang="en-US" sz="2400" b="1" dirty="0" err="1"/>
              <a:t>sebesar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$15,000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dikredit</a:t>
            </a:r>
            <a:r>
              <a:rPr lang="en-US" sz="2400" b="1" dirty="0"/>
              <a:t> </a:t>
            </a:r>
            <a:r>
              <a:rPr lang="en-US" sz="2400" b="1" dirty="0" err="1"/>
              <a:t>sebesar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$7,000</a:t>
            </a:r>
            <a:r>
              <a:rPr lang="en-US" sz="2400" b="1" dirty="0"/>
              <a:t>, </a:t>
            </a:r>
            <a:r>
              <a:rPr lang="en-US" sz="2400" b="1" dirty="0" err="1"/>
              <a:t>terdapat</a:t>
            </a:r>
            <a:r>
              <a:rPr lang="en-US" sz="2400" b="1" dirty="0"/>
              <a:t> </a:t>
            </a:r>
            <a:r>
              <a:rPr lang="en-US" sz="2400" b="1" dirty="0" err="1"/>
              <a:t>saldo</a:t>
            </a:r>
            <a:r>
              <a:rPr lang="en-US" sz="2400" b="1" dirty="0"/>
              <a:t> debit </a:t>
            </a:r>
            <a:r>
              <a:rPr lang="en-US" sz="2400" b="1" dirty="0" err="1"/>
              <a:t>sebesar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$8,000</a:t>
            </a:r>
            <a:r>
              <a:rPr lang="en-US" sz="2400" b="1" dirty="0"/>
              <a:t>.</a:t>
            </a:r>
          </a:p>
        </p:txBody>
      </p:sp>
      <p:grpSp>
        <p:nvGrpSpPr>
          <p:cNvPr id="33795" name="Group 18"/>
          <p:cNvGrpSpPr>
            <a:grpSpLocks/>
          </p:cNvGrpSpPr>
          <p:nvPr/>
        </p:nvGrpSpPr>
        <p:grpSpPr bwMode="auto">
          <a:xfrm>
            <a:off x="876300" y="1885950"/>
            <a:ext cx="7848600" cy="2762250"/>
            <a:chOff x="552" y="1188"/>
            <a:chExt cx="4944" cy="1740"/>
          </a:xfrm>
        </p:grpSpPr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552" y="1188"/>
              <a:ext cx="4944" cy="1740"/>
            </a:xfrm>
            <a:prstGeom prst="rect">
              <a:avLst/>
            </a:prstGeom>
            <a:solidFill>
              <a:srgbClr val="C0FEF9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39895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Line 4"/>
            <p:cNvSpPr>
              <a:spLocks noChangeShapeType="1"/>
            </p:cNvSpPr>
            <p:nvPr/>
          </p:nvSpPr>
          <p:spPr bwMode="auto">
            <a:xfrm>
              <a:off x="3022" y="1670"/>
              <a:ext cx="2" cy="1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5"/>
            <p:cNvSpPr>
              <a:spLocks noChangeShapeType="1"/>
            </p:cNvSpPr>
            <p:nvPr/>
          </p:nvSpPr>
          <p:spPr bwMode="auto">
            <a:xfrm>
              <a:off x="888" y="1656"/>
              <a:ext cx="42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2653" y="1249"/>
              <a:ext cx="74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Cash</a:t>
              </a:r>
            </a:p>
          </p:txBody>
        </p:sp>
        <p:sp>
          <p:nvSpPr>
            <p:cNvPr id="33802" name="Rectangle 7"/>
            <p:cNvSpPr>
              <a:spLocks noChangeArrowheads="1"/>
            </p:cNvSpPr>
            <p:nvPr/>
          </p:nvSpPr>
          <p:spPr bwMode="auto">
            <a:xfrm>
              <a:off x="1489" y="1645"/>
              <a:ext cx="85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Debits</a:t>
              </a:r>
            </a:p>
          </p:txBody>
        </p:sp>
        <p:sp>
          <p:nvSpPr>
            <p:cNvPr id="33803" name="Rectangle 8"/>
            <p:cNvSpPr>
              <a:spLocks noChangeArrowheads="1"/>
            </p:cNvSpPr>
            <p:nvPr/>
          </p:nvSpPr>
          <p:spPr bwMode="auto">
            <a:xfrm>
              <a:off x="3613" y="1645"/>
              <a:ext cx="93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Credits</a:t>
              </a:r>
            </a:p>
          </p:txBody>
        </p:sp>
        <p:sp>
          <p:nvSpPr>
            <p:cNvPr id="33804" name="Line 9"/>
            <p:cNvSpPr>
              <a:spLocks noChangeShapeType="1"/>
            </p:cNvSpPr>
            <p:nvPr/>
          </p:nvSpPr>
          <p:spPr bwMode="auto">
            <a:xfrm>
              <a:off x="888" y="1992"/>
              <a:ext cx="42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>
              <a:off x="900" y="1656"/>
              <a:ext cx="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Rectangle 11"/>
            <p:cNvSpPr>
              <a:spLocks noChangeArrowheads="1"/>
            </p:cNvSpPr>
            <p:nvPr/>
          </p:nvSpPr>
          <p:spPr bwMode="auto">
            <a:xfrm>
              <a:off x="2064" y="2016"/>
              <a:ext cx="91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Times New Roman" pitchFamily="18" charset="0"/>
                </a:rPr>
                <a:t>15,000</a:t>
              </a:r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>
              <a:off x="5148" y="1656"/>
              <a:ext cx="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Rectangle 13"/>
            <p:cNvSpPr>
              <a:spLocks noChangeArrowheads="1"/>
            </p:cNvSpPr>
            <p:nvPr/>
          </p:nvSpPr>
          <p:spPr bwMode="auto">
            <a:xfrm>
              <a:off x="4272" y="2016"/>
              <a:ext cx="91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Times New Roman" pitchFamily="18" charset="0"/>
                </a:rPr>
                <a:t>7,000</a:t>
              </a:r>
            </a:p>
          </p:txBody>
        </p:sp>
        <p:sp>
          <p:nvSpPr>
            <p:cNvPr id="33809" name="Rectangle 14"/>
            <p:cNvSpPr>
              <a:spLocks noChangeArrowheads="1"/>
            </p:cNvSpPr>
            <p:nvPr/>
          </p:nvSpPr>
          <p:spPr bwMode="auto">
            <a:xfrm>
              <a:off x="2064" y="2448"/>
              <a:ext cx="91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63" tIns="44438" rIns="90463" bIns="44438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Times New Roman" pitchFamily="18" charset="0"/>
                </a:rPr>
                <a:t>8,000</a:t>
              </a:r>
            </a:p>
          </p:txBody>
        </p:sp>
      </p:grpSp>
      <p:sp>
        <p:nvSpPr>
          <p:cNvPr id="33797" name="Line 17"/>
          <p:cNvSpPr>
            <a:spLocks noChangeShapeType="1"/>
          </p:cNvSpPr>
          <p:nvPr/>
        </p:nvSpPr>
        <p:spPr bwMode="auto">
          <a:xfrm>
            <a:off x="1409700" y="3773488"/>
            <a:ext cx="678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628650"/>
            <a:ext cx="7581900" cy="685800"/>
          </a:xfrm>
        </p:spPr>
        <p:txBody>
          <a:bodyPr lIns="96812" tIns="47612" rIns="96812" bIns="47612"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SISTEM DOUBLE-ENTRY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229600" cy="3733800"/>
          </a:xfrm>
          <a:noFill/>
        </p:spPr>
        <p:txBody>
          <a:bodyPr lIns="96812" tIns="47612" rIns="96812" bIns="47612"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600" b="1"/>
              <a:t>Untuk setiap transaksi jumlah debit harus sama dengan jumlah kredit di akun2 tersebut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600" b="1"/>
              <a:t>Total debit selalu sama dengan total kredit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600" b="1"/>
              <a:t>Persamaan akuntansi harus selalu seimbang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14400" y="5364163"/>
            <a:ext cx="8308975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1424" tIns="45712" rIns="91424" bIns="45712" anchor="ctr"/>
          <a:lstStyle/>
          <a:p>
            <a:pPr algn="ctr" eaLnBrk="0" hangingPunct="0">
              <a:defRPr/>
            </a:pPr>
            <a:endParaRPr lang="en-US">
              <a:solidFill>
                <a:srgbClr val="800000"/>
              </a:solidFill>
              <a:latin typeface="Verdana" pitchFamily="34" charset="0"/>
            </a:endParaRP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562600"/>
            <a:ext cx="1012825" cy="889000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486400"/>
            <a:ext cx="990600" cy="931863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057275" y="5653088"/>
            <a:ext cx="1608138" cy="614362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lIns="96812" tIns="47612" rIns="96812" bIns="47612">
            <a:spAutoFit/>
          </a:bodyPr>
          <a:lstStyle/>
          <a:p>
            <a:pPr algn="ctr" defTabSz="960438" eaLnBrk="0" hangingPunct="0"/>
            <a:r>
              <a:rPr lang="en-US" sz="3400" b="1"/>
              <a:t>Assets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048125" y="5653088"/>
            <a:ext cx="2187575" cy="614362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lIns="96812" tIns="47612" rIns="96812" bIns="47612">
            <a:spAutoFit/>
          </a:bodyPr>
          <a:lstStyle/>
          <a:p>
            <a:pPr algn="ctr" defTabSz="960438" eaLnBrk="0" hangingPunct="0"/>
            <a:r>
              <a:rPr lang="en-US" sz="3400" b="1"/>
              <a:t>Liabilities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666038" y="5653088"/>
            <a:ext cx="1512887" cy="614362"/>
          </a:xfrm>
          <a:prstGeom prst="rect">
            <a:avLst/>
          </a:prstGeom>
          <a:solidFill>
            <a:srgbClr val="C0FEF9"/>
          </a:solidFill>
          <a:ln w="12700">
            <a:noFill/>
            <a:miter lim="800000"/>
            <a:headEnd/>
            <a:tailEnd/>
          </a:ln>
        </p:spPr>
        <p:txBody>
          <a:bodyPr wrap="none" lIns="96812" tIns="47612" rIns="96812" bIns="47612">
            <a:spAutoFit/>
          </a:bodyPr>
          <a:lstStyle/>
          <a:p>
            <a:pPr algn="ctr" defTabSz="960438" eaLnBrk="0" hangingPunct="0"/>
            <a:r>
              <a:rPr lang="en-US" sz="3400" b="1"/>
              <a:t>Equity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theme/theme1.xml><?xml version="1.0" encoding="utf-8"?>
<a:theme xmlns:a="http://schemas.openxmlformats.org/drawingml/2006/main" name="master 1">
  <a:themeElements>
    <a:clrScheme name="master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0480" tIns="44446" rIns="90480" bIns="44446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0480" tIns="44446" rIns="90480" bIns="44446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Pages>75</Pages>
  <Words>2747</Words>
  <Application>Microsoft Office PowerPoint</Application>
  <PresentationFormat>Custom</PresentationFormat>
  <Paragraphs>910</Paragraphs>
  <Slides>68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Arial</vt:lpstr>
      <vt:lpstr>Arial Black</vt:lpstr>
      <vt:lpstr>Book Antiqua</vt:lpstr>
      <vt:lpstr>Calibri</vt:lpstr>
      <vt:lpstr>Century Gothic</vt:lpstr>
      <vt:lpstr>Comic Sans MS</vt:lpstr>
      <vt:lpstr>Impact</vt:lpstr>
      <vt:lpstr>Times New Roman</vt:lpstr>
      <vt:lpstr>Verdana</vt:lpstr>
      <vt:lpstr>Wingdings</vt:lpstr>
      <vt:lpstr>Wingdings 3</vt:lpstr>
      <vt:lpstr>master 1</vt:lpstr>
      <vt:lpstr>Wisp</vt:lpstr>
      <vt:lpstr>Micrografx Windows Draw 5.0 Drawing</vt:lpstr>
      <vt:lpstr>Document</vt:lpstr>
      <vt:lpstr>PowerPoint Presentation</vt:lpstr>
      <vt:lpstr>THE ACCOUNT (AKUN)  </vt:lpstr>
      <vt:lpstr>PowerPoint Presentation</vt:lpstr>
      <vt:lpstr>DEBIT dan KREDIT</vt:lpstr>
      <vt:lpstr>PowerPoint Presentation</vt:lpstr>
      <vt:lpstr>PENDEBITAN AKUN</vt:lpstr>
      <vt:lpstr>PENGKREDITAN AKUN</vt:lpstr>
      <vt:lpstr>PENDEBITAN/PENGKREDITAN AKUN</vt:lpstr>
      <vt:lpstr>SISTEM DOUBLE-ENTRY</vt:lpstr>
      <vt:lpstr>PowerPoint Presentation</vt:lpstr>
      <vt:lpstr>SALDO NORMAL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Yang manakah dari pernyataan debit dan kredit di bawah ini yang salah?</vt:lpstr>
      <vt:lpstr>Yang manakah dari pernyataan debit dan kredit di bawah ini yang salah?</vt:lpstr>
      <vt:lpstr>PowerPoint Presentation</vt:lpstr>
      <vt:lpstr>JURNAL </vt:lpstr>
      <vt:lpstr>JURNAL</vt:lpstr>
      <vt:lpstr>PENJURNALAN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AYAT JURNAL SEDERHANA DAN GABUNGAN</vt:lpstr>
      <vt:lpstr>AYAT JURNAL GABUNGAN</vt:lpstr>
      <vt:lpstr>LEDGER (BUKU BESAR)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AKUN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 BALANCE (NERACA SALDO)</vt:lpstr>
      <vt:lpstr>TRIAL BALANCE</vt:lpstr>
      <vt:lpstr>PowerPoint Presentation</vt:lpstr>
      <vt:lpstr>KETERBATASAN NERACA SALDO</vt:lpstr>
      <vt:lpstr>Which one of the following represents the expanded basic accounting equation?</vt:lpstr>
      <vt:lpstr>Which one of the following represents the expanded basic accounting equation?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Chapter02</dc:title>
  <dc:subject>Accounting Principles</dc:subject>
  <dc:creator>GREG LOWRY</dc:creator>
  <cp:keywords>Wiley</cp:keywords>
  <cp:lastModifiedBy>HP</cp:lastModifiedBy>
  <cp:revision>170</cp:revision>
  <cp:lastPrinted>1601-01-01T00:00:00Z</cp:lastPrinted>
  <dcterms:created xsi:type="dcterms:W3CDTF">1998-03-28T18:37:44Z</dcterms:created>
  <dcterms:modified xsi:type="dcterms:W3CDTF">2020-03-21T04:53:12Z</dcterms:modified>
</cp:coreProperties>
</file>